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9.wmf" ContentType="image/x-wmf"/>
  <Override PartName="/ppt/media/image8.wmf" ContentType="image/x-wmf"/>
  <Override PartName="/ppt/media/image7.wmf" ContentType="image/x-wmf"/>
  <Override PartName="/ppt/media/image6.wmf" ContentType="image/x-wmf"/>
  <Override PartName="/ppt/media/image10.wmf" ContentType="image/x-wmf"/>
  <Override PartName="/ppt/media/image5.wmf" ContentType="image/x-wmf"/>
  <Override PartName="/ppt/media/image4.wmf" ContentType="image/x-wmf"/>
  <Override PartName="/ppt/media/image3.wmf" ContentType="image/x-wmf"/>
  <Override PartName="/ppt/media/image2.wmf" ContentType="image/x-wmf"/>
  <Override PartName="/ppt/media/image1.wmf" ContentType="image/x-wmf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43891200" cy="329184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862368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194560" y="17674560"/>
            <a:ext cx="3862368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21985200" y="17674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194560" y="17674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194560" y="7702560"/>
            <a:ext cx="38623680" cy="19092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8623680" cy="19092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19092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19092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94560" y="1313280"/>
            <a:ext cx="39501720" cy="25481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194560" y="17674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19092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19092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1985200" y="17674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72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19456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1985200" y="7702560"/>
            <a:ext cx="1884816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194560" y="17674560"/>
            <a:ext cx="38623320" cy="9106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8600">
                <a:solidFill>
                  <a:srgbClr val="000000"/>
                </a:solidFill>
                <a:latin typeface="Calibri"/>
              </a:rPr>
              <a:t>4/8/14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44E3DF9-1FF8-495A-9313-22084B2BBC1F}" type="slidenum">
              <a:rPr lang="en-US" sz="86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2194560" y="1313280"/>
            <a:ext cx="39501720" cy="54968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2194560" y="7702560"/>
            <a:ext cx="38623680" cy="19092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8" Type="http://schemas.openxmlformats.org/officeDocument/2006/relationships/image" Target="../media/image8.wmf"/><Relationship Id="rId9" Type="http://schemas.openxmlformats.org/officeDocument/2006/relationships/image" Target="../media/image9.wmf"/><Relationship Id="rId10" Type="http://schemas.openxmlformats.org/officeDocument/2006/relationships/image" Target="../media/image10.wmf"/><Relationship Id="rId1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762120" y="2819520"/>
            <a:ext cx="42366960" cy="29260440"/>
          </a:xfrm>
          <a:prstGeom prst="rect">
            <a:avLst/>
          </a:prstGeom>
          <a:solidFill>
            <a:srgbClr val="ffffff"/>
          </a:solidFill>
          <a:ln w="76320">
            <a:solidFill>
              <a:srgbClr val="4f81bd"/>
            </a:solidFill>
            <a:round/>
          </a:ln>
        </p:spPr>
      </p:sp>
      <p:sp>
        <p:nvSpPr>
          <p:cNvPr id="38" name="CustomShape 2"/>
          <p:cNvSpPr/>
          <p:nvPr/>
        </p:nvSpPr>
        <p:spPr>
          <a:xfrm>
            <a:off x="762120" y="914400"/>
            <a:ext cx="42366960" cy="4068720"/>
          </a:xfrm>
          <a:prstGeom prst="rect">
            <a:avLst/>
          </a:prstGeom>
          <a:solidFill>
            <a:srgbClr val="17375e"/>
          </a:solidFill>
          <a:ln w="9360">
            <a:solidFill>
              <a:srgbClr val="4a7ebb"/>
            </a:solidFill>
            <a:round/>
          </a:ln>
        </p:spPr>
      </p:sp>
      <p:sp>
        <p:nvSpPr>
          <p:cNvPr id="39" name="CustomShape 3"/>
          <p:cNvSpPr/>
          <p:nvPr/>
        </p:nvSpPr>
        <p:spPr>
          <a:xfrm>
            <a:off x="7457760" y="14401800"/>
            <a:ext cx="4200480" cy="8381520"/>
          </a:xfrm>
          <a:prstGeom prst="rect">
            <a:avLst/>
          </a:prstGeom>
          <a:solidFill>
            <a:srgbClr val="17375e"/>
          </a:solidFill>
          <a:ln w="9360">
            <a:solidFill>
              <a:srgbClr val="4a7ebb"/>
            </a:solidFill>
            <a:round/>
          </a:ln>
        </p:spPr>
      </p:sp>
      <p:sp>
        <p:nvSpPr>
          <p:cNvPr id="40" name="CustomShape 4"/>
          <p:cNvSpPr/>
          <p:nvPr/>
        </p:nvSpPr>
        <p:spPr>
          <a:xfrm>
            <a:off x="1143000" y="762120"/>
            <a:ext cx="41681160" cy="4174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10000">
                <a:solidFill>
                  <a:srgbClr val="ffffff"/>
                </a:solidFill>
                <a:latin typeface="Garamond"/>
              </a:rPr>
              <a:t>Title goes here</a:t>
            </a:r>
            <a:r>
              <a:rPr b="1" lang="en-US" sz="7200">
                <a:solidFill>
                  <a:srgbClr val="ffffff"/>
                </a:solidFill>
                <a:latin typeface="Garamond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6000">
                <a:solidFill>
                  <a:srgbClr val="ffffff"/>
                </a:solidFill>
                <a:latin typeface="Garamond"/>
              </a:rPr>
              <a:t>Authors and sub headers here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6000">
                <a:solidFill>
                  <a:srgbClr val="ffffff"/>
                </a:solidFill>
                <a:latin typeface="Garamond"/>
              </a:rPr>
              <a:t>Extra line if needed if not delete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4800">
                <a:solidFill>
                  <a:srgbClr val="ffffff"/>
                </a:solidFill>
                <a:latin typeface="Garamond"/>
              </a:rPr>
              <a:t>Washburn University 1700 SW College Ave. Topeka, KS 66621</a:t>
            </a:r>
            <a:endParaRPr/>
          </a:p>
        </p:txBody>
      </p:sp>
      <p:pic>
        <p:nvPicPr>
          <p:cNvPr descr="" id="41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3048120" y="14836320"/>
            <a:ext cx="3916080" cy="1916640"/>
          </a:xfrm>
          <a:prstGeom prst="rect">
            <a:avLst/>
          </a:prstGeom>
        </p:spPr>
      </p:pic>
      <p:pic>
        <p:nvPicPr>
          <p:cNvPr descr="" id="42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120" y="18126360"/>
            <a:ext cx="3992400" cy="976680"/>
          </a:xfrm>
          <a:prstGeom prst="rect">
            <a:avLst/>
          </a:prstGeom>
        </p:spPr>
      </p:pic>
      <p:pic>
        <p:nvPicPr>
          <p:cNvPr descr="" id="43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038480" y="20551320"/>
            <a:ext cx="1848600" cy="2079720"/>
          </a:xfrm>
          <a:prstGeom prst="rect">
            <a:avLst/>
          </a:prstGeom>
        </p:spPr>
      </p:pic>
      <p:pic>
        <p:nvPicPr>
          <p:cNvPr descr="" id="44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5486400" y="25194600"/>
            <a:ext cx="3116520" cy="3989520"/>
          </a:xfrm>
          <a:prstGeom prst="rect">
            <a:avLst/>
          </a:prstGeom>
        </p:spPr>
      </p:pic>
      <p:pic>
        <p:nvPicPr>
          <p:cNvPr descr="" id="45" name="Picture 18"/>
          <p:cNvPicPr/>
          <p:nvPr/>
        </p:nvPicPr>
        <p:blipFill>
          <a:blip r:embed="rId5"/>
          <a:stretch>
            <a:fillRect/>
          </a:stretch>
        </p:blipFill>
        <p:spPr>
          <a:xfrm>
            <a:off x="2209680" y="1236600"/>
            <a:ext cx="6476760" cy="3182760"/>
          </a:xfrm>
          <a:prstGeom prst="rect">
            <a:avLst/>
          </a:prstGeom>
        </p:spPr>
      </p:pic>
      <p:pic>
        <p:nvPicPr>
          <p:cNvPr descr="" id="46" name="Picture 19"/>
          <p:cNvPicPr/>
          <p:nvPr/>
        </p:nvPicPr>
        <p:blipFill>
          <a:blip r:embed="rId6"/>
          <a:stretch>
            <a:fillRect/>
          </a:stretch>
        </p:blipFill>
        <p:spPr>
          <a:xfrm>
            <a:off x="7534080" y="16612560"/>
            <a:ext cx="4037400" cy="4037400"/>
          </a:xfrm>
          <a:prstGeom prst="rect">
            <a:avLst/>
          </a:prstGeom>
        </p:spPr>
      </p:pic>
      <p:pic>
        <p:nvPicPr>
          <p:cNvPr descr="" id="47" name="Picture 20"/>
          <p:cNvPicPr/>
          <p:nvPr/>
        </p:nvPicPr>
        <p:blipFill>
          <a:blip r:embed="rId7"/>
          <a:stretch>
            <a:fillRect/>
          </a:stretch>
        </p:blipFill>
        <p:spPr>
          <a:xfrm>
            <a:off x="7762680" y="14935320"/>
            <a:ext cx="3466440" cy="1703160"/>
          </a:xfrm>
          <a:prstGeom prst="rect">
            <a:avLst/>
          </a:prstGeom>
        </p:spPr>
      </p:pic>
      <p:sp>
        <p:nvSpPr>
          <p:cNvPr id="48" name="CustomShape 5"/>
          <p:cNvSpPr/>
          <p:nvPr/>
        </p:nvSpPr>
        <p:spPr>
          <a:xfrm>
            <a:off x="3733920" y="8991720"/>
            <a:ext cx="8000640" cy="30160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4800">
                <a:solidFill>
                  <a:srgbClr val="000000"/>
                </a:solidFill>
                <a:latin typeface="Arial"/>
              </a:rPr>
              <a:t>Logos</a:t>
            </a: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These are the official logos you may use. When resizing they must be kept proportional. They cannot be any smaller than 1 inch.</a:t>
            </a:r>
            <a:endParaRPr/>
          </a:p>
        </p:txBody>
      </p:sp>
      <p:pic>
        <p:nvPicPr>
          <p:cNvPr descr="" id="49" name="Picture 22"/>
          <p:cNvPicPr/>
          <p:nvPr/>
        </p:nvPicPr>
        <p:blipFill>
          <a:blip r:embed="rId8"/>
          <a:stretch>
            <a:fillRect/>
          </a:stretch>
        </p:blipFill>
        <p:spPr>
          <a:xfrm>
            <a:off x="8496360" y="20497680"/>
            <a:ext cx="1866600" cy="2099880"/>
          </a:xfrm>
          <a:prstGeom prst="rect">
            <a:avLst/>
          </a:prstGeom>
        </p:spPr>
      </p:pic>
      <p:sp>
        <p:nvSpPr>
          <p:cNvPr id="50" name="CustomShape 6"/>
          <p:cNvSpPr/>
          <p:nvPr/>
        </p:nvSpPr>
        <p:spPr>
          <a:xfrm>
            <a:off x="16230600" y="8915400"/>
            <a:ext cx="11505960" cy="22637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4800">
                <a:solidFill>
                  <a:srgbClr val="000000"/>
                </a:solidFill>
                <a:latin typeface="Arial"/>
              </a:rPr>
              <a:t>Fonts</a:t>
            </a: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Choose a font that is easy to read by the viewers. Don’t make the font size too small. It should be readable from at least 3 feet away.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A few of the most common fonts used in Print are: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Arial"/>
              </a:rPr>
              <a:t>San Serif</a:t>
            </a:r>
            <a:r>
              <a:rPr lang="en-US" sz="3600">
                <a:solidFill>
                  <a:srgbClr val="000000"/>
                </a:solidFill>
                <a:latin typeface="Arial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800">
                <a:solidFill>
                  <a:srgbClr val="000000"/>
                </a:solidFill>
                <a:latin typeface="Arial"/>
              </a:rPr>
              <a:t>Helvetica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800">
                <a:solidFill>
                  <a:srgbClr val="000000"/>
                </a:solidFill>
                <a:latin typeface="Verdana"/>
              </a:rPr>
              <a:t>Verdana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800">
                <a:solidFill>
                  <a:srgbClr val="000000"/>
                </a:solidFill>
                <a:latin typeface="Arial"/>
              </a:rPr>
              <a:t>Arial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Arial"/>
              </a:rPr>
              <a:t>Serif:</a:t>
            </a: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400">
                <a:solidFill>
                  <a:srgbClr val="000000"/>
                </a:solidFill>
                <a:latin typeface="Garamond"/>
              </a:rPr>
              <a:t>Garamond </a:t>
            </a:r>
            <a:endParaRPr/>
          </a:p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Garamond"/>
              </a:rPr>
              <a:t>	</a:t>
            </a:r>
            <a:r>
              <a:rPr lang="en-US" sz="4400">
                <a:solidFill>
                  <a:srgbClr val="000000"/>
                </a:solidFill>
                <a:latin typeface="Garamond"/>
              </a:rPr>
              <a:t>(Washburn uses this font)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800">
                <a:solidFill>
                  <a:srgbClr val="000000"/>
                </a:solidFill>
                <a:latin typeface="Bodoni MT"/>
              </a:rPr>
              <a:t>Bodoni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	</a:t>
            </a:r>
            <a:r>
              <a:rPr lang="en-US" sz="4800">
                <a:solidFill>
                  <a:srgbClr val="000000"/>
                </a:solidFill>
                <a:latin typeface="Times New Roman"/>
              </a:rPr>
              <a:t>Times New Roman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</a:rPr>
              <a:t>Please keep in mind when picking a font: when you send your original file to UMAPS for printing make sure it is a common font like the ones listed above. If not, add that font file to you submitted work. Power Point will pick a default font if one cannot be found. This may change your design or cause your text to overlap on other graphics on the poster.</a:t>
            </a:r>
            <a:endParaRPr/>
          </a:p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</a:rPr>
              <a:t>NOTE:  You may also save your poster as a PDF file, which is often more reliable.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51" name="Picture 28"/>
          <p:cNvPicPr/>
          <p:nvPr/>
        </p:nvPicPr>
        <p:blipFill>
          <a:blip r:embed="rId9"/>
          <a:stretch>
            <a:fillRect/>
          </a:stretch>
        </p:blipFill>
        <p:spPr>
          <a:xfrm>
            <a:off x="33147000" y="23818320"/>
            <a:ext cx="6591960" cy="6051960"/>
          </a:xfrm>
          <a:prstGeom prst="rect">
            <a:avLst/>
          </a:prstGeom>
        </p:spPr>
      </p:pic>
      <p:sp>
        <p:nvSpPr>
          <p:cNvPr id="52" name="CustomShape 7"/>
          <p:cNvSpPr/>
          <p:nvPr/>
        </p:nvSpPr>
        <p:spPr>
          <a:xfrm>
            <a:off x="31927680" y="8915400"/>
            <a:ext cx="8000640" cy="15634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4800">
                <a:solidFill>
                  <a:srgbClr val="000000"/>
                </a:solidFill>
                <a:latin typeface="Arial"/>
              </a:rPr>
              <a:t>Design Tips</a:t>
            </a: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Make sure you use high resolution images. Small picture get blurry when they are blown up to larger scales. Use graphics that are vector-based, like Illustrator or EPS like the logos found here. You can scale them with out losing resolution.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What are bleeds, safe area and Cut lines? And what does it mean in the print word?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000000"/>
                </a:solidFill>
                <a:latin typeface="Arial"/>
              </a:rPr>
              <a:t>This image shows a </a:t>
            </a:r>
            <a:r>
              <a:rPr b="1" lang="en-US" sz="3600">
                <a:solidFill>
                  <a:srgbClr val="000000"/>
                </a:solidFill>
                <a:latin typeface="Arial"/>
              </a:rPr>
              <a:t>Safe Area. </a:t>
            </a:r>
            <a:r>
              <a:rPr lang="en-US" sz="3600">
                <a:solidFill>
                  <a:srgbClr val="000000"/>
                </a:solidFill>
                <a:latin typeface="Arial"/>
              </a:rPr>
              <a:t>This is where the body of your work should go. For this poster the Safe Area is about 0.25” from the Trim Area.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Arial"/>
              </a:rPr>
              <a:t>Cut / Trim Area </a:t>
            </a:r>
            <a:r>
              <a:rPr lang="en-US" sz="3600">
                <a:solidFill>
                  <a:srgbClr val="000000"/>
                </a:solidFill>
                <a:latin typeface="Arial"/>
              </a:rPr>
              <a:t>is where the page will get cut to size.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000000"/>
                </a:solidFill>
                <a:latin typeface="Arial"/>
              </a:rPr>
              <a:t>Bleed line</a:t>
            </a:r>
            <a:r>
              <a:rPr lang="en-US" sz="3600">
                <a:solidFill>
                  <a:srgbClr val="000000"/>
                </a:solidFill>
                <a:latin typeface="Arial"/>
              </a:rPr>
              <a:t> is where the background will continue off the page so when it gets trimmed there is no white space or boarder to the poster. A bleed is usually about 1/8” after the trim line.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3" name="CustomShape 8"/>
          <p:cNvSpPr/>
          <p:nvPr/>
        </p:nvSpPr>
        <p:spPr>
          <a:xfrm>
            <a:off x="1981080" y="5867280"/>
            <a:ext cx="40385520" cy="1431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000000"/>
                </a:solidFill>
                <a:latin typeface="Arial"/>
              </a:rPr>
              <a:t>Feel free to use this as a starter to make your poster. Below are some helpful hints and tips along with the correct and most recent Washburn University® Logos. Design tips are also found on the Washburn Aperion web page or ncsu.edu/project/posters/CreatePosterLayout.html</a:t>
            </a:r>
            <a:endParaRPr/>
          </a:p>
        </p:txBody>
      </p:sp>
      <p:pic>
        <p:nvPicPr>
          <p:cNvPr descr="" id="54" name="Picture 23"/>
          <p:cNvPicPr/>
          <p:nvPr/>
        </p:nvPicPr>
        <p:blipFill>
          <a:blip r:embed="rId10"/>
          <a:stretch>
            <a:fillRect/>
          </a:stretch>
        </p:blipFill>
        <p:spPr>
          <a:xfrm>
            <a:off x="38709720" y="1371600"/>
            <a:ext cx="2819160" cy="3171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