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78" r:id="rId3"/>
    <p:sldId id="257" r:id="rId4"/>
    <p:sldId id="258" r:id="rId5"/>
    <p:sldId id="259" r:id="rId6"/>
    <p:sldId id="270" r:id="rId7"/>
    <p:sldId id="279" r:id="rId8"/>
    <p:sldId id="280" r:id="rId9"/>
    <p:sldId id="281" r:id="rId10"/>
    <p:sldId id="288" r:id="rId11"/>
    <p:sldId id="282" r:id="rId12"/>
    <p:sldId id="283" r:id="rId13"/>
    <p:sldId id="284" r:id="rId14"/>
    <p:sldId id="286" r:id="rId15"/>
    <p:sldId id="287" r:id="rId16"/>
    <p:sldId id="289" r:id="rId17"/>
    <p:sldId id="290" r:id="rId18"/>
    <p:sldId id="291" r:id="rId19"/>
    <p:sldId id="277"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dy Johnson" initials="JJ" lastIdx="1" clrIdx="0">
    <p:extLst>
      <p:ext uri="{19B8F6BF-5375-455C-9EA6-DF929625EA0E}">
        <p15:presenceInfo xmlns:p15="http://schemas.microsoft.com/office/powerpoint/2012/main" userId="S-1-5-21-2146129867-1908492991-765754207-118044" providerId="AD"/>
      </p:ext>
    </p:extLst>
  </p:cmAuthor>
  <p:cmAuthor id="2" name="Mary Gruber" initials="MG" lastIdx="0" clrIdx="1">
    <p:extLst>
      <p:ext uri="{19B8F6BF-5375-455C-9EA6-DF929625EA0E}">
        <p15:presenceInfo xmlns:p15="http://schemas.microsoft.com/office/powerpoint/2012/main" userId="S-1-5-21-2146129867-1908492991-765754207-10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snapToGrid="0">
      <p:cViewPr varScale="1">
        <p:scale>
          <a:sx n="107" d="100"/>
          <a:sy n="107" d="100"/>
        </p:scale>
        <p:origin x="6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7T15:23:29.6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0,'622'0,"-594"0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7T15:24:03.5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2,'77'0,"-1"-2,0 4,92 14,-129-11,1-2,45-2,-51-2,0 1,0 3,44 7,-54-4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7T15:24:08.1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0,'22'2,"-1"0,40 10,-11-3,66 18,-70-16,53 8,-28-10,-10-1,71 0,-70-5,64 11,-39-3,-5-2,113 7,1539-17,-1711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7T15:24:11.5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56,'6'-4,"0"-1,0 1,0 0,1 0,-1 1,1 0,0 0,0 0,0 1,1 0,8-1,85-7,-85 9,222-3,1 10,281 43,-454-40,-4 0,80 1,1139-12,-1236 0,52-9,39-2,27 13,-134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DDCA0D8-8D7A-4404-B2A9-B821AF1F1E0B}" type="datetimeFigureOut">
              <a:rPr lang="en-US" smtClean="0"/>
              <a:t>6/14/24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B909792-5FD6-4F96-ADBC-4464EFBD5D22}" type="slidenum">
              <a:rPr lang="en-US" smtClean="0"/>
              <a:t>‹#›</a:t>
            </a:fld>
            <a:endParaRPr lang="en-US"/>
          </a:p>
        </p:txBody>
      </p:sp>
    </p:spTree>
    <p:extLst>
      <p:ext uri="{BB962C8B-B14F-4D97-AF65-F5344CB8AC3E}">
        <p14:creationId xmlns:p14="http://schemas.microsoft.com/office/powerpoint/2010/main" val="411016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EA27E8-5CC9-4980-AB53-44198CBA4159}" type="datetime1">
              <a:rPr lang="en-US" smtClean="0"/>
              <a:t>6/14/24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5A50FA-DC96-4CFA-B3B2-33E28917B3E8}" type="datetime1">
              <a:rPr lang="en-US" smtClean="0"/>
              <a:t>6/14/24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F05CE3-F66A-4F0A-A862-E85C91492611}" type="datetime1">
              <a:rPr lang="en-US" smtClean="0"/>
              <a:t>6/14/24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F6C069-6AD8-464B-8C9F-B3E19D781C5D}" type="datetime1">
              <a:rPr lang="en-US" smtClean="0"/>
              <a:t>6/14/24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427D66-28E1-4A66-A9B3-8A38D4009D44}" type="datetime1">
              <a:rPr lang="en-US" smtClean="0"/>
              <a:t>6/14/24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039057C-87A4-485E-A4AC-721252EB90D7}" type="datetime1">
              <a:rPr lang="en-US" smtClean="0"/>
              <a:t>6/14/24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0AF77CB-D823-4102-8610-BF39186692D5}" type="datetime1">
              <a:rPr lang="en-US" smtClean="0"/>
              <a:t>6/14/24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83197D-9D8B-4D7C-9FB1-7DF436A46747}" type="datetime1">
              <a:rPr lang="en-US" smtClean="0"/>
              <a:t>6/14/24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6C38F-CF92-4C04-BAD3-A9D8919DF245}" type="datetime1">
              <a:rPr lang="en-US" smtClean="0"/>
              <a:t>6/14/24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C6C8EE-E34C-4464-A26B-5759D02F31FF}" type="datetime1">
              <a:rPr lang="en-US" smtClean="0"/>
              <a:t>6/14/24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342953" y="6387477"/>
            <a:ext cx="753545"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0DEB00-63C8-49FA-A723-71DDF634882C}" type="datetime1">
              <a:rPr lang="en-US" smtClean="0"/>
              <a:t>6/14/24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68450F-67A7-4863-B3FE-526966D58248}" type="datetime1">
              <a:rPr lang="en-US" smtClean="0"/>
              <a:t>6/14/24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897D06-9439-4E39-B603-2CC27B8B839D}" type="datetime1">
              <a:rPr lang="en-US" smtClean="0"/>
              <a:t>6/14/24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D20BAF-4581-4C9F-A7B4-D0D7D0284F6D}" type="datetime1">
              <a:rPr lang="en-US" smtClean="0"/>
              <a:t>6/14/24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42F98-2CC0-490C-952C-20CF6135C450}" type="datetime1">
              <a:rPr lang="en-US" smtClean="0"/>
              <a:t>6/14/24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0514011" y="6396035"/>
            <a:ext cx="753545"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738BC0-7CCA-4510-B10D-436DF14A06B8}" type="datetime1">
              <a:rPr lang="en-US" smtClean="0"/>
              <a:t>6/14/24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2CC405-F5B8-48DD-A67C-D4EA2E662928}" type="datetime1">
              <a:rPr lang="en-US" smtClean="0"/>
              <a:t>6/14/24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91000"/>
            <a:duotone>
              <a:schemeClr val="bg2">
                <a:shade val="18000"/>
                <a:satMod val="160000"/>
                <a:lumMod val="28000"/>
              </a:schemeClr>
              <a:schemeClr val="bg2">
                <a:tint val="95000"/>
                <a:satMod val="160000"/>
                <a:lumMod val="116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C5C2EED-B099-411E-851D-AC65D592C9E9}" type="datetime1">
              <a:rPr lang="en-US" smtClean="0"/>
              <a:t>6/14/24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customXml" Target="../ink/ink2.xml"/><Relationship Id="rId10" Type="http://schemas.openxmlformats.org/officeDocument/2006/relationships/image" Target="../media/image22.png"/><Relationship Id="rId4" Type="http://schemas.openxmlformats.org/officeDocument/2006/relationships/image" Target="../media/image190.png"/><Relationship Id="rId9" Type="http://schemas.openxmlformats.org/officeDocument/2006/relationships/customXml" Target="../ink/ink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perform a budget query in self service</a:t>
            </a:r>
          </a:p>
        </p:txBody>
      </p:sp>
      <p:sp>
        <p:nvSpPr>
          <p:cNvPr id="3" name="Subtitle 2"/>
          <p:cNvSpPr>
            <a:spLocks noGrp="1"/>
          </p:cNvSpPr>
          <p:nvPr>
            <p:ph type="subTitle" idx="1"/>
          </p:nvPr>
        </p:nvSpPr>
        <p:spPr/>
        <p:txBody>
          <a:bodyPr>
            <a:normAutofit/>
          </a:bodyPr>
          <a:lstStyle/>
          <a:p>
            <a:r>
              <a:rPr lang="en-US" sz="4000" dirty="0">
                <a:latin typeface="Times New Roman" panose="02020603050405020304" pitchFamily="18" charset="0"/>
                <a:cs typeface="Times New Roman" panose="02020603050405020304" pitchFamily="18" charset="0"/>
              </a:rPr>
              <a:t>Banner 9</a:t>
            </a:r>
          </a:p>
          <a:p>
            <a:r>
              <a:rPr lang="en-US" sz="3200" dirty="0">
                <a:latin typeface="Times New Roman" panose="02020603050405020304" pitchFamily="18" charset="0"/>
                <a:cs typeface="Times New Roman" panose="02020603050405020304" pitchFamily="18" charset="0"/>
              </a:rPr>
              <a:t>2024</a:t>
            </a:r>
          </a:p>
        </p:txBody>
      </p:sp>
      <p:sp>
        <p:nvSpPr>
          <p:cNvPr id="5" name="Slide Number Placeholder 4">
            <a:extLst>
              <a:ext uri="{FF2B5EF4-FFF2-40B4-BE49-F238E27FC236}">
                <a16:creationId xmlns:a16="http://schemas.microsoft.com/office/drawing/2014/main" id="{763A1FAD-880C-CB5B-6432-ABFEFBB80177}"/>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403668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76868793"/>
              </p:ext>
            </p:extLst>
          </p:nvPr>
        </p:nvGraphicFramePr>
        <p:xfrm>
          <a:off x="1219201" y="372533"/>
          <a:ext cx="10041466" cy="5994400"/>
        </p:xfrm>
        <a:graphic>
          <a:graphicData uri="http://schemas.openxmlformats.org/drawingml/2006/table">
            <a:tbl>
              <a:tblPr firstRow="1" bandRow="1">
                <a:tableStyleId>{F5AB1C69-6EDB-4FF4-983F-18BD219EF322}</a:tableStyleId>
              </a:tblPr>
              <a:tblGrid>
                <a:gridCol w="2303345">
                  <a:extLst>
                    <a:ext uri="{9D8B030D-6E8A-4147-A177-3AD203B41FA5}">
                      <a16:colId xmlns:a16="http://schemas.microsoft.com/office/drawing/2014/main" val="353577036"/>
                    </a:ext>
                  </a:extLst>
                </a:gridCol>
                <a:gridCol w="7738121">
                  <a:extLst>
                    <a:ext uri="{9D8B030D-6E8A-4147-A177-3AD203B41FA5}">
                      <a16:colId xmlns:a16="http://schemas.microsoft.com/office/drawing/2014/main" val="3121377958"/>
                    </a:ext>
                  </a:extLst>
                </a:gridCol>
              </a:tblGrid>
              <a:tr h="394889">
                <a:tc>
                  <a:txBody>
                    <a:bodyPr/>
                    <a:lstStyle/>
                    <a:p>
                      <a:pPr marL="0" marR="0">
                        <a:lnSpc>
                          <a:spcPct val="107000"/>
                        </a:lnSpc>
                        <a:spcBef>
                          <a:spcPts val="20"/>
                        </a:spcBef>
                        <a:spcAft>
                          <a:spcPts val="0"/>
                        </a:spcAft>
                      </a:pPr>
                      <a:r>
                        <a:rPr lang="en-US" sz="1000" dirty="0">
                          <a:effectLst/>
                        </a:rPr>
                        <a:t> </a:t>
                      </a:r>
                      <a:endParaRPr lang="en-US" sz="1100" dirty="0">
                        <a:effectLst/>
                      </a:endParaRPr>
                    </a:p>
                    <a:p>
                      <a:pPr marL="68580" marR="0">
                        <a:lnSpc>
                          <a:spcPts val="1255"/>
                        </a:lnSpc>
                        <a:spcBef>
                          <a:spcPts val="5"/>
                        </a:spcBef>
                        <a:spcAft>
                          <a:spcPts val="0"/>
                        </a:spcAft>
                      </a:pPr>
                      <a:r>
                        <a:rPr lang="en-US" sz="1400" dirty="0">
                          <a:effectLst/>
                        </a:rPr>
                        <a:t>Field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20"/>
                        </a:spcBef>
                        <a:spcAft>
                          <a:spcPts val="0"/>
                        </a:spcAft>
                      </a:pPr>
                      <a:r>
                        <a:rPr lang="en-US" sz="1000" dirty="0">
                          <a:effectLst/>
                        </a:rPr>
                        <a:t> </a:t>
                      </a:r>
                      <a:endParaRPr lang="en-US" sz="1400" dirty="0">
                        <a:effectLst/>
                      </a:endParaRPr>
                    </a:p>
                    <a:p>
                      <a:pPr marL="274955" marR="0">
                        <a:lnSpc>
                          <a:spcPts val="1255"/>
                        </a:lnSpc>
                        <a:spcBef>
                          <a:spcPts val="5"/>
                        </a:spcBef>
                        <a:spcAft>
                          <a:spcPts val="0"/>
                        </a:spcAft>
                      </a:pPr>
                      <a:r>
                        <a:rPr lang="en-US" sz="1400" dirty="0">
                          <a:effectLst/>
                        </a:rPr>
                        <a:t>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05528142"/>
                  </a:ext>
                </a:extLst>
              </a:tr>
              <a:tr h="590863">
                <a:tc>
                  <a:txBody>
                    <a:bodyPr/>
                    <a:lstStyle/>
                    <a:p>
                      <a:pPr marL="0" marR="0">
                        <a:lnSpc>
                          <a:spcPct val="107000"/>
                        </a:lnSpc>
                        <a:spcBef>
                          <a:spcPts val="20"/>
                        </a:spcBef>
                        <a:spcAft>
                          <a:spcPts val="0"/>
                        </a:spcAft>
                      </a:pPr>
                      <a:r>
                        <a:rPr lang="en-US" sz="1400" baseline="0" dirty="0">
                          <a:effectLst/>
                          <a:latin typeface="Calibri" panose="020F0502020204030204" pitchFamily="34" charset="0"/>
                        </a:rPr>
                        <a:t> </a:t>
                      </a:r>
                    </a:p>
                    <a:p>
                      <a:pPr marL="68580" marR="0">
                        <a:lnSpc>
                          <a:spcPct val="107000"/>
                        </a:lnSpc>
                        <a:spcBef>
                          <a:spcPts val="5"/>
                        </a:spcBef>
                        <a:spcAft>
                          <a:spcPts val="0"/>
                        </a:spcAft>
                      </a:pPr>
                      <a:r>
                        <a:rPr lang="en-US" sz="1400" baseline="0" dirty="0">
                          <a:effectLst/>
                          <a:latin typeface="Calibri" panose="020F0502020204030204" pitchFamily="34" charset="0"/>
                        </a:rPr>
                        <a:t>Fiscal year</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74955" marR="147955">
                        <a:lnSpc>
                          <a:spcPts val="1350"/>
                        </a:lnSpc>
                        <a:spcBef>
                          <a:spcPts val="1135"/>
                        </a:spcBef>
                        <a:spcAft>
                          <a:spcPts val="0"/>
                        </a:spcAft>
                      </a:pPr>
                      <a:endParaRPr lang="en-US" sz="1400" baseline="0" dirty="0">
                        <a:effectLst/>
                        <a:latin typeface="Calibri" panose="020F0502020204030204" pitchFamily="34" charset="0"/>
                      </a:endParaRPr>
                    </a:p>
                    <a:p>
                      <a:pPr marL="274955" marR="147955">
                        <a:lnSpc>
                          <a:spcPts val="1350"/>
                        </a:lnSpc>
                        <a:spcBef>
                          <a:spcPts val="1135"/>
                        </a:spcBef>
                        <a:spcAft>
                          <a:spcPts val="0"/>
                        </a:spcAft>
                      </a:pPr>
                      <a:r>
                        <a:rPr lang="en-US" sz="1400" baseline="0" dirty="0">
                          <a:effectLst/>
                          <a:latin typeface="Calibri" panose="020F0502020204030204" pitchFamily="34" charset="0"/>
                        </a:rPr>
                        <a:t>The fiscal year you want to search in (usually the current year)</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56592841"/>
                  </a:ext>
                </a:extLst>
              </a:tr>
              <a:tr h="1005498">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68580" marR="0">
                        <a:lnSpc>
                          <a:spcPct val="107000"/>
                        </a:lnSpc>
                        <a:spcBef>
                          <a:spcPts val="0"/>
                        </a:spcBef>
                        <a:spcAft>
                          <a:spcPts val="0"/>
                        </a:spcAft>
                      </a:pPr>
                      <a:r>
                        <a:rPr lang="en-US" sz="1400" baseline="0" dirty="0">
                          <a:effectLst/>
                          <a:latin typeface="Calibri" panose="020F0502020204030204" pitchFamily="34" charset="0"/>
                        </a:rPr>
                        <a:t>Fiscal period</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274955" marR="127000">
                        <a:lnSpc>
                          <a:spcPct val="105000"/>
                        </a:lnSpc>
                        <a:spcBef>
                          <a:spcPts val="0"/>
                        </a:spcBef>
                        <a:spcAft>
                          <a:spcPts val="0"/>
                        </a:spcAft>
                      </a:pPr>
                      <a:r>
                        <a:rPr lang="en-US" sz="1400" baseline="0" dirty="0">
                          <a:effectLst/>
                          <a:latin typeface="Calibri" panose="020F0502020204030204" pitchFamily="34" charset="0"/>
                        </a:rPr>
                        <a:t>The fiscal period you want to search in (there are 14 periods in a year). July is period 1 and June is period 12. Period 14 is year to date including any</a:t>
                      </a:r>
                    </a:p>
                    <a:p>
                      <a:pPr marL="274955" marR="0">
                        <a:lnSpc>
                          <a:spcPts val="1250"/>
                        </a:lnSpc>
                        <a:spcBef>
                          <a:spcPts val="0"/>
                        </a:spcBef>
                        <a:spcAft>
                          <a:spcPts val="0"/>
                        </a:spcAft>
                      </a:pPr>
                      <a:r>
                        <a:rPr lang="en-US" sz="1400" baseline="0" dirty="0">
                          <a:effectLst/>
                          <a:latin typeface="Calibri" panose="020F0502020204030204" pitchFamily="34" charset="0"/>
                        </a:rPr>
                        <a:t>year-end adjustments.</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88308009"/>
                  </a:ext>
                </a:extLst>
              </a:tr>
              <a:tr h="529960">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68580" marR="0">
                        <a:lnSpc>
                          <a:spcPct val="107000"/>
                        </a:lnSpc>
                        <a:spcBef>
                          <a:spcPts val="0"/>
                        </a:spcBef>
                        <a:spcAft>
                          <a:spcPts val="0"/>
                        </a:spcAft>
                      </a:pPr>
                      <a:r>
                        <a:rPr lang="en-US" sz="1400" baseline="0" dirty="0">
                          <a:effectLst/>
                          <a:latin typeface="Calibri" panose="020F0502020204030204" pitchFamily="34" charset="0"/>
                        </a:rPr>
                        <a:t>Comparison Fiscal year</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74955" marR="105410">
                        <a:lnSpc>
                          <a:spcPts val="1350"/>
                        </a:lnSpc>
                        <a:spcBef>
                          <a:spcPts val="1135"/>
                        </a:spcBef>
                        <a:spcAft>
                          <a:spcPts val="0"/>
                        </a:spcAft>
                      </a:pPr>
                      <a:r>
                        <a:rPr lang="en-US" sz="1400" baseline="0" dirty="0">
                          <a:effectLst/>
                          <a:latin typeface="Calibri" panose="020F0502020204030204" pitchFamily="34" charset="0"/>
                        </a:rPr>
                        <a:t>If you want to do a comparison between two time periods select the second fiscal year here</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09398050"/>
                  </a:ext>
                </a:extLst>
              </a:tr>
              <a:tr h="529960">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68580" marR="0">
                        <a:lnSpc>
                          <a:spcPct val="107000"/>
                        </a:lnSpc>
                        <a:spcBef>
                          <a:spcPts val="0"/>
                        </a:spcBef>
                        <a:spcAft>
                          <a:spcPts val="0"/>
                        </a:spcAft>
                      </a:pPr>
                      <a:r>
                        <a:rPr lang="en-US" sz="1400" baseline="0" dirty="0">
                          <a:effectLst/>
                          <a:latin typeface="Calibri" panose="020F0502020204030204" pitchFamily="34" charset="0"/>
                        </a:rPr>
                        <a:t>Comparison Fiscal period</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74955" marR="105410">
                        <a:lnSpc>
                          <a:spcPts val="1350"/>
                        </a:lnSpc>
                        <a:spcBef>
                          <a:spcPts val="1135"/>
                        </a:spcBef>
                        <a:spcAft>
                          <a:spcPts val="0"/>
                        </a:spcAft>
                      </a:pPr>
                      <a:r>
                        <a:rPr lang="en-US" sz="1400" baseline="0" dirty="0">
                          <a:effectLst/>
                          <a:latin typeface="Calibri" panose="020F0502020204030204" pitchFamily="34" charset="0"/>
                        </a:rPr>
                        <a:t>If you want to do a comparison between two time periods select the second fiscal period here</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72093557"/>
                  </a:ext>
                </a:extLst>
              </a:tr>
              <a:tr h="462348">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68580" marR="0">
                        <a:lnSpc>
                          <a:spcPts val="1245"/>
                        </a:lnSpc>
                        <a:spcBef>
                          <a:spcPts val="0"/>
                        </a:spcBef>
                        <a:spcAft>
                          <a:spcPts val="0"/>
                        </a:spcAft>
                      </a:pPr>
                      <a:r>
                        <a:rPr lang="en-US" sz="1400" baseline="0" dirty="0">
                          <a:effectLst/>
                          <a:latin typeface="Calibri" panose="020F0502020204030204" pitchFamily="34" charset="0"/>
                        </a:rPr>
                        <a:t>Commitment Type</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274955" marR="0">
                        <a:lnSpc>
                          <a:spcPts val="1245"/>
                        </a:lnSpc>
                        <a:spcBef>
                          <a:spcPts val="0"/>
                        </a:spcBef>
                        <a:spcAft>
                          <a:spcPts val="0"/>
                        </a:spcAft>
                      </a:pPr>
                      <a:r>
                        <a:rPr lang="en-US" sz="1400" baseline="0" dirty="0">
                          <a:effectLst/>
                          <a:latin typeface="Calibri" panose="020F0502020204030204" pitchFamily="34" charset="0"/>
                        </a:rPr>
                        <a:t>Leave as “All”</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18744523"/>
                  </a:ext>
                </a:extLst>
              </a:tr>
              <a:tr h="529960">
                <a:tc>
                  <a:txBody>
                    <a:bodyPr/>
                    <a:lstStyle/>
                    <a:p>
                      <a:pPr marL="0" marR="0">
                        <a:lnSpc>
                          <a:spcPct val="107000"/>
                        </a:lnSpc>
                        <a:spcBef>
                          <a:spcPts val="25"/>
                        </a:spcBef>
                        <a:spcAft>
                          <a:spcPts val="0"/>
                        </a:spcAft>
                      </a:pPr>
                      <a:r>
                        <a:rPr lang="en-US" sz="1400" baseline="0">
                          <a:effectLst/>
                          <a:latin typeface="Calibri" panose="020F0502020204030204" pitchFamily="34" charset="0"/>
                        </a:rPr>
                        <a:t> </a:t>
                      </a:r>
                    </a:p>
                    <a:p>
                      <a:pPr marL="68580" marR="0">
                        <a:lnSpc>
                          <a:spcPct val="107000"/>
                        </a:lnSpc>
                        <a:spcBef>
                          <a:spcPts val="0"/>
                        </a:spcBef>
                        <a:spcAft>
                          <a:spcPts val="0"/>
                        </a:spcAft>
                      </a:pPr>
                      <a:r>
                        <a:rPr lang="en-US" sz="1400" baseline="0">
                          <a:effectLst/>
                          <a:latin typeface="Calibri" panose="020F0502020204030204" pitchFamily="34" charset="0"/>
                        </a:rPr>
                        <a:t>Chart of Accounts</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74955" marR="374015">
                        <a:lnSpc>
                          <a:spcPts val="1350"/>
                        </a:lnSpc>
                        <a:spcBef>
                          <a:spcPts val="1135"/>
                        </a:spcBef>
                        <a:spcAft>
                          <a:spcPts val="0"/>
                        </a:spcAft>
                      </a:pPr>
                      <a:r>
                        <a:rPr lang="en-US" sz="1400" baseline="0" dirty="0">
                          <a:effectLst/>
                          <a:latin typeface="Calibri" panose="020F0502020204030204" pitchFamily="34" charset="0"/>
                        </a:rPr>
                        <a:t>W for Washburn, K for Washburn Institute of Technology</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70162804"/>
                  </a:ext>
                </a:extLst>
              </a:tr>
              <a:tr h="473654">
                <a:tc>
                  <a:txBody>
                    <a:bodyPr/>
                    <a:lstStyle/>
                    <a:p>
                      <a:pPr marL="0" marR="0">
                        <a:lnSpc>
                          <a:spcPct val="107000"/>
                        </a:lnSpc>
                        <a:spcBef>
                          <a:spcPts val="25"/>
                        </a:spcBef>
                        <a:spcAft>
                          <a:spcPts val="0"/>
                        </a:spcAft>
                      </a:pPr>
                      <a:r>
                        <a:rPr lang="en-US" sz="1400" baseline="0">
                          <a:effectLst/>
                          <a:latin typeface="Calibri" panose="020F0502020204030204" pitchFamily="34" charset="0"/>
                        </a:rPr>
                        <a:t> </a:t>
                      </a:r>
                    </a:p>
                    <a:p>
                      <a:pPr marL="68580" marR="0">
                        <a:lnSpc>
                          <a:spcPts val="1255"/>
                        </a:lnSpc>
                        <a:spcBef>
                          <a:spcPts val="0"/>
                        </a:spcBef>
                        <a:spcAft>
                          <a:spcPts val="0"/>
                        </a:spcAft>
                      </a:pPr>
                      <a:r>
                        <a:rPr lang="en-US" sz="1400" baseline="0">
                          <a:effectLst/>
                          <a:latin typeface="Calibri" panose="020F0502020204030204" pitchFamily="34" charset="0"/>
                        </a:rPr>
                        <a:t>Index</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274955" marR="0">
                        <a:lnSpc>
                          <a:spcPts val="1255"/>
                        </a:lnSpc>
                        <a:spcBef>
                          <a:spcPts val="0"/>
                        </a:spcBef>
                        <a:spcAft>
                          <a:spcPts val="0"/>
                        </a:spcAft>
                      </a:pPr>
                      <a:r>
                        <a:rPr lang="en-US" sz="1400" baseline="0" dirty="0">
                          <a:effectLst/>
                          <a:latin typeface="Calibri" panose="020F0502020204030204" pitchFamily="34" charset="0"/>
                        </a:rPr>
                        <a:t>Leave this blank</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30382873"/>
                  </a:ext>
                </a:extLst>
              </a:tr>
              <a:tr h="473654">
                <a:tc>
                  <a:txBody>
                    <a:bodyPr/>
                    <a:lstStyle/>
                    <a:p>
                      <a:pPr marL="0" marR="0">
                        <a:lnSpc>
                          <a:spcPct val="107000"/>
                        </a:lnSpc>
                        <a:spcBef>
                          <a:spcPts val="25"/>
                        </a:spcBef>
                        <a:spcAft>
                          <a:spcPts val="0"/>
                        </a:spcAft>
                      </a:pPr>
                      <a:r>
                        <a:rPr lang="en-US" sz="1400" baseline="0">
                          <a:effectLst/>
                          <a:latin typeface="Calibri" panose="020F0502020204030204" pitchFamily="34" charset="0"/>
                        </a:rPr>
                        <a:t> </a:t>
                      </a:r>
                    </a:p>
                    <a:p>
                      <a:pPr marL="68580" marR="0">
                        <a:lnSpc>
                          <a:spcPts val="1255"/>
                        </a:lnSpc>
                        <a:spcBef>
                          <a:spcPts val="0"/>
                        </a:spcBef>
                        <a:spcAft>
                          <a:spcPts val="0"/>
                        </a:spcAft>
                      </a:pPr>
                      <a:r>
                        <a:rPr lang="en-US" sz="1400" baseline="0">
                          <a:effectLst/>
                          <a:latin typeface="Calibri" panose="020F0502020204030204" pitchFamily="34" charset="0"/>
                        </a:rPr>
                        <a:t>Fund</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274955" marR="0">
                        <a:lnSpc>
                          <a:spcPts val="1255"/>
                        </a:lnSpc>
                        <a:spcBef>
                          <a:spcPts val="0"/>
                        </a:spcBef>
                        <a:spcAft>
                          <a:spcPts val="0"/>
                        </a:spcAft>
                      </a:pPr>
                      <a:r>
                        <a:rPr lang="en-US" sz="1400" baseline="0" dirty="0">
                          <a:effectLst/>
                          <a:latin typeface="Calibri" panose="020F0502020204030204" pitchFamily="34" charset="0"/>
                        </a:rPr>
                        <a:t>The fund code (usually 100000)</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95972738"/>
                  </a:ext>
                </a:extLst>
              </a:tr>
              <a:tr h="529960">
                <a:tc>
                  <a:txBody>
                    <a:bodyPr/>
                    <a:lstStyle/>
                    <a:p>
                      <a:pPr marL="0" marR="0">
                        <a:lnSpc>
                          <a:spcPct val="107000"/>
                        </a:lnSpc>
                        <a:spcBef>
                          <a:spcPts val="25"/>
                        </a:spcBef>
                        <a:spcAft>
                          <a:spcPts val="0"/>
                        </a:spcAft>
                      </a:pPr>
                      <a:r>
                        <a:rPr lang="en-US" sz="1400" baseline="0">
                          <a:effectLst/>
                          <a:latin typeface="Calibri" panose="020F0502020204030204" pitchFamily="34" charset="0"/>
                        </a:rPr>
                        <a:t> </a:t>
                      </a:r>
                    </a:p>
                    <a:p>
                      <a:pPr marL="68580" marR="0">
                        <a:lnSpc>
                          <a:spcPct val="107000"/>
                        </a:lnSpc>
                        <a:spcBef>
                          <a:spcPts val="0"/>
                        </a:spcBef>
                        <a:spcAft>
                          <a:spcPts val="0"/>
                        </a:spcAft>
                      </a:pPr>
                      <a:r>
                        <a:rPr lang="en-US" sz="1400" baseline="0">
                          <a:effectLst/>
                          <a:latin typeface="Calibri" panose="020F0502020204030204" pitchFamily="34" charset="0"/>
                        </a:rPr>
                        <a:t>Activity</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74955" marR="274320">
                        <a:lnSpc>
                          <a:spcPts val="1350"/>
                        </a:lnSpc>
                        <a:spcBef>
                          <a:spcPts val="1135"/>
                        </a:spcBef>
                        <a:spcAft>
                          <a:spcPts val="0"/>
                        </a:spcAft>
                      </a:pPr>
                      <a:r>
                        <a:rPr lang="en-US" sz="1400" baseline="0" dirty="0">
                          <a:effectLst/>
                          <a:latin typeface="Calibri" panose="020F0502020204030204" pitchFamily="34" charset="0"/>
                        </a:rPr>
                        <a:t>A code created by you to track specific types of spending</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62975955"/>
                  </a:ext>
                </a:extLst>
              </a:tr>
              <a:tr h="473654">
                <a:tc>
                  <a:txBody>
                    <a:bodyPr/>
                    <a:lstStyle/>
                    <a:p>
                      <a:pPr marL="0" marR="0">
                        <a:lnSpc>
                          <a:spcPct val="107000"/>
                        </a:lnSpc>
                        <a:spcBef>
                          <a:spcPts val="25"/>
                        </a:spcBef>
                        <a:spcAft>
                          <a:spcPts val="0"/>
                        </a:spcAft>
                      </a:pPr>
                      <a:r>
                        <a:rPr lang="en-US" sz="1400" baseline="0">
                          <a:effectLst/>
                          <a:latin typeface="Calibri" panose="020F0502020204030204" pitchFamily="34" charset="0"/>
                        </a:rPr>
                        <a:t> </a:t>
                      </a:r>
                    </a:p>
                    <a:p>
                      <a:pPr marL="68580" marR="0">
                        <a:lnSpc>
                          <a:spcPts val="1255"/>
                        </a:lnSpc>
                        <a:spcBef>
                          <a:spcPts val="0"/>
                        </a:spcBef>
                        <a:spcAft>
                          <a:spcPts val="0"/>
                        </a:spcAft>
                      </a:pPr>
                      <a:r>
                        <a:rPr lang="en-US" sz="1400" baseline="0">
                          <a:effectLst/>
                          <a:latin typeface="Calibri" panose="020F0502020204030204" pitchFamily="34" charset="0"/>
                        </a:rPr>
                        <a:t>Organization</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274955" marR="0">
                        <a:lnSpc>
                          <a:spcPts val="1255"/>
                        </a:lnSpc>
                        <a:spcBef>
                          <a:spcPts val="0"/>
                        </a:spcBef>
                        <a:spcAft>
                          <a:spcPts val="0"/>
                        </a:spcAft>
                      </a:pPr>
                      <a:r>
                        <a:rPr lang="en-US" sz="1400" baseline="0" dirty="0">
                          <a:effectLst/>
                          <a:latin typeface="Calibri" panose="020F0502020204030204" pitchFamily="34" charset="0"/>
                        </a:rPr>
                        <a:t>The department code</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34167263"/>
                  </a:ext>
                </a:extLst>
              </a:tr>
            </a:tbl>
          </a:graphicData>
        </a:graphic>
      </p:graphicFrame>
      <p:sp>
        <p:nvSpPr>
          <p:cNvPr id="4" name="Slide Number Placeholder 3">
            <a:extLst>
              <a:ext uri="{FF2B5EF4-FFF2-40B4-BE49-F238E27FC236}">
                <a16:creationId xmlns:a16="http://schemas.microsoft.com/office/drawing/2014/main" id="{2C4C436B-3A97-3B7C-8470-A78E2691A0E4}"/>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2208109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98376299"/>
              </p:ext>
            </p:extLst>
          </p:nvPr>
        </p:nvGraphicFramePr>
        <p:xfrm>
          <a:off x="1236133" y="253999"/>
          <a:ext cx="10312399" cy="6231465"/>
        </p:xfrm>
        <a:graphic>
          <a:graphicData uri="http://schemas.openxmlformats.org/drawingml/2006/table">
            <a:tbl>
              <a:tblPr firstRow="1" bandRow="1">
                <a:tableStyleId>{F5AB1C69-6EDB-4FF4-983F-18BD219EF322}</a:tableStyleId>
              </a:tblPr>
              <a:tblGrid>
                <a:gridCol w="2365492">
                  <a:extLst>
                    <a:ext uri="{9D8B030D-6E8A-4147-A177-3AD203B41FA5}">
                      <a16:colId xmlns:a16="http://schemas.microsoft.com/office/drawing/2014/main" val="353577036"/>
                    </a:ext>
                  </a:extLst>
                </a:gridCol>
                <a:gridCol w="7946907">
                  <a:extLst>
                    <a:ext uri="{9D8B030D-6E8A-4147-A177-3AD203B41FA5}">
                      <a16:colId xmlns:a16="http://schemas.microsoft.com/office/drawing/2014/main" val="3121377958"/>
                    </a:ext>
                  </a:extLst>
                </a:gridCol>
              </a:tblGrid>
              <a:tr h="475373">
                <a:tc>
                  <a:txBody>
                    <a:bodyPr/>
                    <a:lstStyle/>
                    <a:p>
                      <a:pPr marL="0" marR="0">
                        <a:lnSpc>
                          <a:spcPct val="107000"/>
                        </a:lnSpc>
                        <a:spcBef>
                          <a:spcPts val="20"/>
                        </a:spcBef>
                        <a:spcAft>
                          <a:spcPts val="0"/>
                        </a:spcAft>
                      </a:pPr>
                      <a:r>
                        <a:rPr lang="en-US" sz="1000" dirty="0">
                          <a:effectLst/>
                        </a:rPr>
                        <a:t> </a:t>
                      </a:r>
                      <a:endParaRPr lang="en-US" sz="1100" dirty="0">
                        <a:effectLst/>
                      </a:endParaRPr>
                    </a:p>
                    <a:p>
                      <a:pPr marL="68580" marR="0">
                        <a:lnSpc>
                          <a:spcPts val="1255"/>
                        </a:lnSpc>
                        <a:spcBef>
                          <a:spcPts val="5"/>
                        </a:spcBef>
                        <a:spcAft>
                          <a:spcPts val="0"/>
                        </a:spcAft>
                      </a:pPr>
                      <a:r>
                        <a:rPr lang="en-US" sz="1400" dirty="0">
                          <a:effectLst/>
                        </a:rPr>
                        <a:t>Field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20"/>
                        </a:spcBef>
                        <a:spcAft>
                          <a:spcPts val="0"/>
                        </a:spcAft>
                      </a:pPr>
                      <a:r>
                        <a:rPr lang="en-US" sz="1000" dirty="0">
                          <a:effectLst/>
                        </a:rPr>
                        <a:t> </a:t>
                      </a:r>
                      <a:endParaRPr lang="en-US" sz="1400" dirty="0">
                        <a:effectLst/>
                      </a:endParaRPr>
                    </a:p>
                    <a:p>
                      <a:pPr marL="274955" marR="0">
                        <a:lnSpc>
                          <a:spcPts val="1255"/>
                        </a:lnSpc>
                        <a:spcBef>
                          <a:spcPts val="5"/>
                        </a:spcBef>
                        <a:spcAft>
                          <a:spcPts val="0"/>
                        </a:spcAft>
                      </a:pPr>
                      <a:r>
                        <a:rPr lang="en-US" sz="1400" dirty="0">
                          <a:effectLst/>
                        </a:rPr>
                        <a:t>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05528142"/>
                  </a:ext>
                </a:extLst>
              </a:tr>
              <a:tr h="570192">
                <a:tc>
                  <a:txBody>
                    <a:bodyPr/>
                    <a:lstStyle/>
                    <a:p>
                      <a:pPr marL="0" marR="0">
                        <a:lnSpc>
                          <a:spcPct val="107000"/>
                        </a:lnSpc>
                        <a:spcBef>
                          <a:spcPts val="25"/>
                        </a:spcBef>
                        <a:spcAft>
                          <a:spcPts val="0"/>
                        </a:spcAft>
                      </a:pPr>
                      <a:r>
                        <a:rPr lang="en-US" sz="1400" baseline="0">
                          <a:effectLst/>
                          <a:latin typeface="Calibri" panose="020F0502020204030204" pitchFamily="34" charset="0"/>
                        </a:rPr>
                        <a:t> </a:t>
                      </a:r>
                    </a:p>
                    <a:p>
                      <a:pPr marL="68580" marR="0">
                        <a:lnSpc>
                          <a:spcPts val="1255"/>
                        </a:lnSpc>
                        <a:spcBef>
                          <a:spcPts val="0"/>
                        </a:spcBef>
                        <a:spcAft>
                          <a:spcPts val="0"/>
                        </a:spcAft>
                      </a:pPr>
                      <a:r>
                        <a:rPr lang="en-US" sz="1400" baseline="0">
                          <a:effectLst/>
                          <a:latin typeface="Calibri" panose="020F0502020204030204" pitchFamily="34" charset="0"/>
                        </a:rPr>
                        <a:t>Organization</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274955" marR="0">
                        <a:lnSpc>
                          <a:spcPts val="1255"/>
                        </a:lnSpc>
                        <a:spcBef>
                          <a:spcPts val="0"/>
                        </a:spcBef>
                        <a:spcAft>
                          <a:spcPts val="0"/>
                        </a:spcAft>
                      </a:pPr>
                      <a:r>
                        <a:rPr lang="en-US" sz="1400" baseline="0" dirty="0">
                          <a:effectLst/>
                          <a:latin typeface="Calibri" panose="020F0502020204030204" pitchFamily="34" charset="0"/>
                        </a:rPr>
                        <a:t>The department code</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34167263"/>
                  </a:ext>
                </a:extLst>
              </a:tr>
              <a:tr h="570192">
                <a:tc>
                  <a:txBody>
                    <a:bodyPr/>
                    <a:lstStyle/>
                    <a:p>
                      <a:pPr marL="0" marR="0">
                        <a:lnSpc>
                          <a:spcPct val="107000"/>
                        </a:lnSpc>
                        <a:spcBef>
                          <a:spcPts val="25"/>
                        </a:spcBef>
                        <a:spcAft>
                          <a:spcPts val="0"/>
                        </a:spcAft>
                      </a:pPr>
                      <a:r>
                        <a:rPr lang="en-US" sz="1400" baseline="0">
                          <a:effectLst/>
                          <a:latin typeface="Calibri" panose="020F0502020204030204" pitchFamily="34" charset="0"/>
                        </a:rPr>
                        <a:t> </a:t>
                      </a:r>
                    </a:p>
                    <a:p>
                      <a:pPr marL="68580" marR="0">
                        <a:lnSpc>
                          <a:spcPts val="1255"/>
                        </a:lnSpc>
                        <a:spcBef>
                          <a:spcPts val="0"/>
                        </a:spcBef>
                        <a:spcAft>
                          <a:spcPts val="0"/>
                        </a:spcAft>
                      </a:pPr>
                      <a:r>
                        <a:rPr lang="en-US" sz="1400" baseline="0">
                          <a:effectLst/>
                          <a:latin typeface="Calibri" panose="020F0502020204030204" pitchFamily="34" charset="0"/>
                        </a:rPr>
                        <a:t>Location</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274955" marR="0">
                        <a:lnSpc>
                          <a:spcPts val="1255"/>
                        </a:lnSpc>
                        <a:spcBef>
                          <a:spcPts val="0"/>
                        </a:spcBef>
                        <a:spcAft>
                          <a:spcPts val="0"/>
                        </a:spcAft>
                      </a:pPr>
                      <a:r>
                        <a:rPr lang="en-US" sz="1400" baseline="0" dirty="0">
                          <a:effectLst/>
                          <a:latin typeface="Calibri" panose="020F0502020204030204" pitchFamily="34" charset="0"/>
                        </a:rPr>
                        <a:t>A specific room or building</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42825344"/>
                  </a:ext>
                </a:extLst>
              </a:tr>
              <a:tr h="570192">
                <a:tc>
                  <a:txBody>
                    <a:bodyPr/>
                    <a:lstStyle/>
                    <a:p>
                      <a:pPr marL="0" marR="0">
                        <a:lnSpc>
                          <a:spcPct val="107000"/>
                        </a:lnSpc>
                        <a:spcBef>
                          <a:spcPts val="25"/>
                        </a:spcBef>
                        <a:spcAft>
                          <a:spcPts val="0"/>
                        </a:spcAft>
                      </a:pPr>
                      <a:r>
                        <a:rPr lang="en-US" sz="1400" baseline="0">
                          <a:effectLst/>
                          <a:latin typeface="Calibri" panose="020F0502020204030204" pitchFamily="34" charset="0"/>
                        </a:rPr>
                        <a:t> </a:t>
                      </a:r>
                    </a:p>
                    <a:p>
                      <a:pPr marL="68580" marR="0">
                        <a:lnSpc>
                          <a:spcPts val="1255"/>
                        </a:lnSpc>
                        <a:spcBef>
                          <a:spcPts val="0"/>
                        </a:spcBef>
                        <a:spcAft>
                          <a:spcPts val="0"/>
                        </a:spcAft>
                      </a:pPr>
                      <a:r>
                        <a:rPr lang="en-US" sz="1400" baseline="0">
                          <a:effectLst/>
                          <a:latin typeface="Calibri" panose="020F0502020204030204" pitchFamily="34" charset="0"/>
                        </a:rPr>
                        <a:t>Grant</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274955" marR="0">
                        <a:lnSpc>
                          <a:spcPts val="1255"/>
                        </a:lnSpc>
                        <a:spcBef>
                          <a:spcPts val="0"/>
                        </a:spcBef>
                        <a:spcAft>
                          <a:spcPts val="0"/>
                        </a:spcAft>
                      </a:pPr>
                      <a:r>
                        <a:rPr lang="en-US" sz="1400" baseline="0" dirty="0">
                          <a:effectLst/>
                          <a:latin typeface="Calibri" panose="020F0502020204030204" pitchFamily="34" charset="0"/>
                        </a:rPr>
                        <a:t>A specific grant</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69130240"/>
                  </a:ext>
                </a:extLst>
              </a:tr>
              <a:tr h="570192">
                <a:tc>
                  <a:txBody>
                    <a:bodyPr/>
                    <a:lstStyle/>
                    <a:p>
                      <a:pPr marL="0" marR="0">
                        <a:lnSpc>
                          <a:spcPct val="107000"/>
                        </a:lnSpc>
                        <a:spcBef>
                          <a:spcPts val="25"/>
                        </a:spcBef>
                        <a:spcAft>
                          <a:spcPts val="0"/>
                        </a:spcAft>
                      </a:pPr>
                      <a:r>
                        <a:rPr lang="en-US" sz="1400" baseline="0">
                          <a:effectLst/>
                          <a:latin typeface="Calibri" panose="020F0502020204030204" pitchFamily="34" charset="0"/>
                        </a:rPr>
                        <a:t> </a:t>
                      </a:r>
                    </a:p>
                    <a:p>
                      <a:pPr marL="68580" marR="0">
                        <a:lnSpc>
                          <a:spcPts val="1255"/>
                        </a:lnSpc>
                        <a:spcBef>
                          <a:spcPts val="0"/>
                        </a:spcBef>
                        <a:spcAft>
                          <a:spcPts val="0"/>
                        </a:spcAft>
                      </a:pPr>
                      <a:r>
                        <a:rPr lang="en-US" sz="1400" baseline="0">
                          <a:effectLst/>
                          <a:latin typeface="Calibri" panose="020F0502020204030204" pitchFamily="34" charset="0"/>
                        </a:rPr>
                        <a:t>Fund Type</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274955" marR="0">
                        <a:lnSpc>
                          <a:spcPts val="1255"/>
                        </a:lnSpc>
                        <a:spcBef>
                          <a:spcPts val="0"/>
                        </a:spcBef>
                        <a:spcAft>
                          <a:spcPts val="0"/>
                        </a:spcAft>
                      </a:pPr>
                      <a:r>
                        <a:rPr lang="en-US" sz="1400" baseline="0" dirty="0">
                          <a:effectLst/>
                          <a:latin typeface="Calibri" panose="020F0502020204030204" pitchFamily="34" charset="0"/>
                        </a:rPr>
                        <a:t>A specific fund type</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59514588"/>
                  </a:ext>
                </a:extLst>
              </a:tr>
              <a:tr h="570192">
                <a:tc>
                  <a:txBody>
                    <a:bodyPr/>
                    <a:lstStyle/>
                    <a:p>
                      <a:pPr marL="0" marR="0">
                        <a:lnSpc>
                          <a:spcPct val="107000"/>
                        </a:lnSpc>
                        <a:spcBef>
                          <a:spcPts val="25"/>
                        </a:spcBef>
                        <a:spcAft>
                          <a:spcPts val="0"/>
                        </a:spcAft>
                      </a:pPr>
                      <a:r>
                        <a:rPr lang="en-US" sz="1400" baseline="0">
                          <a:effectLst/>
                          <a:latin typeface="Calibri" panose="020F0502020204030204" pitchFamily="34" charset="0"/>
                        </a:rPr>
                        <a:t> </a:t>
                      </a:r>
                    </a:p>
                    <a:p>
                      <a:pPr marL="68580" marR="0">
                        <a:lnSpc>
                          <a:spcPts val="1255"/>
                        </a:lnSpc>
                        <a:spcBef>
                          <a:spcPts val="0"/>
                        </a:spcBef>
                        <a:spcAft>
                          <a:spcPts val="0"/>
                        </a:spcAft>
                      </a:pPr>
                      <a:r>
                        <a:rPr lang="en-US" sz="1400" baseline="0">
                          <a:effectLst/>
                          <a:latin typeface="Calibri" panose="020F0502020204030204" pitchFamily="34" charset="0"/>
                        </a:rPr>
                        <a:t>Account</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274955" marR="0">
                        <a:lnSpc>
                          <a:spcPts val="1255"/>
                        </a:lnSpc>
                        <a:spcBef>
                          <a:spcPts val="0"/>
                        </a:spcBef>
                        <a:spcAft>
                          <a:spcPts val="0"/>
                        </a:spcAft>
                      </a:pPr>
                      <a:r>
                        <a:rPr lang="en-US" sz="1400" baseline="0" dirty="0">
                          <a:effectLst/>
                          <a:latin typeface="Calibri" panose="020F0502020204030204" pitchFamily="34" charset="0"/>
                        </a:rPr>
                        <a:t>An item account number</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81198782"/>
                  </a:ext>
                </a:extLst>
              </a:tr>
              <a:tr h="556582">
                <a:tc>
                  <a:txBody>
                    <a:bodyPr/>
                    <a:lstStyle/>
                    <a:p>
                      <a:pPr marL="0" marR="0">
                        <a:lnSpc>
                          <a:spcPct val="107000"/>
                        </a:lnSpc>
                        <a:spcBef>
                          <a:spcPts val="25"/>
                        </a:spcBef>
                        <a:spcAft>
                          <a:spcPts val="0"/>
                        </a:spcAft>
                      </a:pPr>
                      <a:r>
                        <a:rPr lang="en-US" sz="1400" baseline="0">
                          <a:effectLst/>
                          <a:latin typeface="Calibri" panose="020F0502020204030204" pitchFamily="34" charset="0"/>
                        </a:rPr>
                        <a:t> </a:t>
                      </a:r>
                    </a:p>
                    <a:p>
                      <a:pPr marL="68580" marR="0">
                        <a:lnSpc>
                          <a:spcPts val="1245"/>
                        </a:lnSpc>
                        <a:spcBef>
                          <a:spcPts val="0"/>
                        </a:spcBef>
                        <a:spcAft>
                          <a:spcPts val="0"/>
                        </a:spcAft>
                      </a:pPr>
                      <a:r>
                        <a:rPr lang="en-US" sz="1400" baseline="0">
                          <a:effectLst/>
                          <a:latin typeface="Calibri" panose="020F0502020204030204" pitchFamily="34" charset="0"/>
                        </a:rPr>
                        <a:t>Account Type</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274955" marR="0">
                        <a:lnSpc>
                          <a:spcPts val="1245"/>
                        </a:lnSpc>
                        <a:spcBef>
                          <a:spcPts val="0"/>
                        </a:spcBef>
                        <a:spcAft>
                          <a:spcPts val="0"/>
                        </a:spcAft>
                      </a:pPr>
                      <a:r>
                        <a:rPr lang="en-US" sz="1400" baseline="0" dirty="0">
                          <a:effectLst/>
                          <a:latin typeface="Calibri" panose="020F0502020204030204" pitchFamily="34" charset="0"/>
                        </a:rPr>
                        <a:t>A specific account type</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22161133"/>
                  </a:ext>
                </a:extLst>
              </a:tr>
              <a:tr h="570192">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68580" marR="0">
                        <a:lnSpc>
                          <a:spcPts val="1255"/>
                        </a:lnSpc>
                        <a:spcBef>
                          <a:spcPts val="0"/>
                        </a:spcBef>
                        <a:spcAft>
                          <a:spcPts val="0"/>
                        </a:spcAft>
                      </a:pPr>
                      <a:r>
                        <a:rPr lang="en-US" sz="1400" baseline="0" dirty="0">
                          <a:effectLst/>
                          <a:latin typeface="Calibri" panose="020F0502020204030204" pitchFamily="34" charset="0"/>
                        </a:rPr>
                        <a:t>Program</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274955" marR="0">
                        <a:lnSpc>
                          <a:spcPts val="1255"/>
                        </a:lnSpc>
                        <a:spcBef>
                          <a:spcPts val="0"/>
                        </a:spcBef>
                        <a:spcAft>
                          <a:spcPts val="0"/>
                        </a:spcAft>
                      </a:pPr>
                      <a:r>
                        <a:rPr lang="en-US" sz="1400" baseline="0" dirty="0">
                          <a:effectLst/>
                          <a:latin typeface="Calibri" panose="020F0502020204030204" pitchFamily="34" charset="0"/>
                        </a:rPr>
                        <a:t>The program code</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93261774"/>
                  </a:ext>
                </a:extLst>
              </a:tr>
              <a:tr h="637974">
                <a:tc>
                  <a:txBody>
                    <a:bodyPr/>
                    <a:lstStyle/>
                    <a:p>
                      <a:pPr marL="0" marR="0">
                        <a:lnSpc>
                          <a:spcPct val="107000"/>
                        </a:lnSpc>
                        <a:spcBef>
                          <a:spcPts val="25"/>
                        </a:spcBef>
                        <a:spcAft>
                          <a:spcPts val="0"/>
                        </a:spcAft>
                      </a:pPr>
                      <a:r>
                        <a:rPr lang="en-US" sz="1400" baseline="0">
                          <a:effectLst/>
                          <a:latin typeface="Calibri" panose="020F0502020204030204" pitchFamily="34" charset="0"/>
                        </a:rPr>
                        <a:t> </a:t>
                      </a:r>
                    </a:p>
                    <a:p>
                      <a:pPr marL="68580" marR="0">
                        <a:lnSpc>
                          <a:spcPct val="107000"/>
                        </a:lnSpc>
                        <a:spcBef>
                          <a:spcPts val="0"/>
                        </a:spcBef>
                        <a:spcAft>
                          <a:spcPts val="0"/>
                        </a:spcAft>
                      </a:pPr>
                      <a:r>
                        <a:rPr lang="en-US" sz="1400" baseline="0">
                          <a:effectLst/>
                          <a:latin typeface="Calibri" panose="020F0502020204030204" pitchFamily="34" charset="0"/>
                        </a:rPr>
                        <a:t>Include Revenue Accounts</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74955" marR="155575">
                        <a:lnSpc>
                          <a:spcPts val="1350"/>
                        </a:lnSpc>
                        <a:spcBef>
                          <a:spcPts val="1135"/>
                        </a:spcBef>
                        <a:spcAft>
                          <a:spcPts val="0"/>
                        </a:spcAft>
                      </a:pPr>
                      <a:r>
                        <a:rPr lang="en-US" sz="1400" baseline="0" dirty="0">
                          <a:effectLst/>
                          <a:latin typeface="Calibri" panose="020F0502020204030204" pitchFamily="34" charset="0"/>
                        </a:rPr>
                        <a:t>You can include revenue accounts along with the expenditure accounts by checking the box</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86374878"/>
                  </a:ext>
                </a:extLst>
              </a:tr>
              <a:tr h="570192">
                <a:tc>
                  <a:txBody>
                    <a:bodyPr/>
                    <a:lstStyle/>
                    <a:p>
                      <a:pPr marL="0" marR="0">
                        <a:lnSpc>
                          <a:spcPct val="107000"/>
                        </a:lnSpc>
                        <a:spcBef>
                          <a:spcPts val="25"/>
                        </a:spcBef>
                        <a:spcAft>
                          <a:spcPts val="0"/>
                        </a:spcAft>
                      </a:pPr>
                      <a:r>
                        <a:rPr lang="en-US" sz="1400" baseline="0">
                          <a:effectLst/>
                          <a:latin typeface="Calibri" panose="020F0502020204030204" pitchFamily="34" charset="0"/>
                        </a:rPr>
                        <a:t> </a:t>
                      </a:r>
                    </a:p>
                    <a:p>
                      <a:pPr marL="68580" marR="0">
                        <a:lnSpc>
                          <a:spcPts val="1255"/>
                        </a:lnSpc>
                        <a:spcBef>
                          <a:spcPts val="0"/>
                        </a:spcBef>
                        <a:spcAft>
                          <a:spcPts val="0"/>
                        </a:spcAft>
                      </a:pPr>
                      <a:r>
                        <a:rPr lang="en-US" sz="1400" baseline="0">
                          <a:effectLst/>
                          <a:latin typeface="Calibri" panose="020F0502020204030204" pitchFamily="34" charset="0"/>
                        </a:rPr>
                        <a:t>Save Query As:</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274955" marR="0">
                        <a:lnSpc>
                          <a:spcPts val="1255"/>
                        </a:lnSpc>
                        <a:spcBef>
                          <a:spcPts val="0"/>
                        </a:spcBef>
                        <a:spcAft>
                          <a:spcPts val="0"/>
                        </a:spcAft>
                      </a:pPr>
                      <a:r>
                        <a:rPr lang="en-US" sz="1400" baseline="0" dirty="0">
                          <a:effectLst/>
                          <a:latin typeface="Calibri" panose="020F0502020204030204" pitchFamily="34" charset="0"/>
                        </a:rPr>
                        <a:t>You can save the query by naming it in the box</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69421296"/>
                  </a:ext>
                </a:extLst>
              </a:tr>
              <a:tr h="570192">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68580" marR="0">
                        <a:lnSpc>
                          <a:spcPts val="1255"/>
                        </a:lnSpc>
                        <a:spcBef>
                          <a:spcPts val="0"/>
                        </a:spcBef>
                        <a:spcAft>
                          <a:spcPts val="0"/>
                        </a:spcAft>
                      </a:pPr>
                      <a:r>
                        <a:rPr lang="en-US" sz="1400" baseline="0" dirty="0">
                          <a:effectLst/>
                          <a:latin typeface="Calibri" panose="020F0502020204030204" pitchFamily="34" charset="0"/>
                        </a:rPr>
                        <a:t>Shared</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25"/>
                        </a:spcBef>
                        <a:spcAft>
                          <a:spcPts val="0"/>
                        </a:spcAft>
                      </a:pPr>
                      <a:r>
                        <a:rPr lang="en-US" sz="1400" baseline="0" dirty="0">
                          <a:effectLst/>
                          <a:latin typeface="Calibri" panose="020F0502020204030204" pitchFamily="34" charset="0"/>
                        </a:rPr>
                        <a:t> </a:t>
                      </a:r>
                    </a:p>
                    <a:p>
                      <a:pPr marL="274955" marR="0">
                        <a:lnSpc>
                          <a:spcPts val="1255"/>
                        </a:lnSpc>
                        <a:spcBef>
                          <a:spcPts val="0"/>
                        </a:spcBef>
                        <a:spcAft>
                          <a:spcPts val="0"/>
                        </a:spcAft>
                      </a:pPr>
                      <a:r>
                        <a:rPr lang="en-US" sz="1400" baseline="0" dirty="0">
                          <a:effectLst/>
                          <a:latin typeface="Calibri" panose="020F0502020204030204" pitchFamily="34" charset="0"/>
                        </a:rPr>
                        <a:t>You can share the query by checking the box</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07893164"/>
                  </a:ext>
                </a:extLst>
              </a:tr>
            </a:tbl>
          </a:graphicData>
        </a:graphic>
      </p:graphicFrame>
      <p:sp>
        <p:nvSpPr>
          <p:cNvPr id="4" name="Slide Number Placeholder 3">
            <a:extLst>
              <a:ext uri="{FF2B5EF4-FFF2-40B4-BE49-F238E27FC236}">
                <a16:creationId xmlns:a16="http://schemas.microsoft.com/office/drawing/2014/main" id="{FD067BEF-57B3-209D-915B-D44A825C080C}"/>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459387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E44E9-29A3-4F74-AA8D-26C7A70A8202}"/>
              </a:ext>
            </a:extLst>
          </p:cNvPr>
          <p:cNvSpPr>
            <a:spLocks noGrp="1"/>
          </p:cNvSpPr>
          <p:nvPr>
            <p:ph type="title"/>
          </p:nvPr>
        </p:nvSpPr>
        <p:spPr>
          <a:xfrm>
            <a:off x="686183" y="368116"/>
            <a:ext cx="2414826" cy="4588197"/>
          </a:xfrm>
        </p:spPr>
        <p:txBody>
          <a:bodyPr>
            <a:normAutofit/>
          </a:bodyPr>
          <a:lstStyle/>
          <a:p>
            <a:r>
              <a:rPr lang="en-US" dirty="0"/>
              <a:t>Sample budget query</a:t>
            </a:r>
          </a:p>
        </p:txBody>
      </p:sp>
      <p:pic>
        <p:nvPicPr>
          <p:cNvPr id="7" name="Picture 6">
            <a:extLst>
              <a:ext uri="{FF2B5EF4-FFF2-40B4-BE49-F238E27FC236}">
                <a16:creationId xmlns:a16="http://schemas.microsoft.com/office/drawing/2014/main" id="{7B7572F8-F149-4D89-8FD2-3AC07D87E9C0}"/>
              </a:ext>
            </a:extLst>
          </p:cNvPr>
          <p:cNvPicPr>
            <a:picLocks noChangeAspect="1"/>
          </p:cNvPicPr>
          <p:nvPr/>
        </p:nvPicPr>
        <p:blipFill>
          <a:blip r:embed="rId2"/>
          <a:stretch>
            <a:fillRect/>
          </a:stretch>
        </p:blipFill>
        <p:spPr>
          <a:xfrm>
            <a:off x="3896138" y="-10687"/>
            <a:ext cx="3392557" cy="6933538"/>
          </a:xfrm>
          <a:prstGeom prst="rect">
            <a:avLst/>
          </a:prstGeom>
        </p:spPr>
      </p:pic>
      <p:sp>
        <p:nvSpPr>
          <p:cNvPr id="4" name="Slide Number Placeholder 3">
            <a:extLst>
              <a:ext uri="{FF2B5EF4-FFF2-40B4-BE49-F238E27FC236}">
                <a16:creationId xmlns:a16="http://schemas.microsoft.com/office/drawing/2014/main" id="{6CA3DB81-7112-9E00-F3CF-59BA23B4E263}"/>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890008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76B6-E5A1-4DF3-949A-C5323C966C8A}"/>
              </a:ext>
            </a:extLst>
          </p:cNvPr>
          <p:cNvSpPr>
            <a:spLocks noGrp="1"/>
          </p:cNvSpPr>
          <p:nvPr>
            <p:ph type="title"/>
          </p:nvPr>
        </p:nvSpPr>
        <p:spPr>
          <a:xfrm>
            <a:off x="913796" y="287080"/>
            <a:ext cx="9963312" cy="570613"/>
          </a:xfrm>
        </p:spPr>
        <p:txBody>
          <a:bodyPr>
            <a:normAutofit/>
          </a:bodyPr>
          <a:lstStyle/>
          <a:p>
            <a:r>
              <a:rPr lang="en-US" sz="2000" dirty="0"/>
              <a:t>After you submit your budget query, the results display</a:t>
            </a:r>
          </a:p>
        </p:txBody>
      </p:sp>
      <p:sp>
        <p:nvSpPr>
          <p:cNvPr id="3" name="Content Placeholder 2">
            <a:extLst>
              <a:ext uri="{FF2B5EF4-FFF2-40B4-BE49-F238E27FC236}">
                <a16:creationId xmlns:a16="http://schemas.microsoft.com/office/drawing/2014/main" id="{E5CD56C0-E26F-48DF-A6C2-DE958C2E150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868D37C-E447-49FD-B212-F1D87D2386FE}"/>
              </a:ext>
            </a:extLst>
          </p:cNvPr>
          <p:cNvPicPr>
            <a:picLocks noChangeAspect="1"/>
          </p:cNvPicPr>
          <p:nvPr/>
        </p:nvPicPr>
        <p:blipFill>
          <a:blip r:embed="rId2"/>
          <a:stretch>
            <a:fillRect/>
          </a:stretch>
        </p:blipFill>
        <p:spPr>
          <a:xfrm>
            <a:off x="72648" y="776175"/>
            <a:ext cx="12036056" cy="4933507"/>
          </a:xfrm>
          <a:prstGeom prst="rect">
            <a:avLst/>
          </a:prstGeom>
        </p:spPr>
      </p:pic>
      <p:pic>
        <p:nvPicPr>
          <p:cNvPr id="5" name="Picture 4">
            <a:extLst>
              <a:ext uri="{FF2B5EF4-FFF2-40B4-BE49-F238E27FC236}">
                <a16:creationId xmlns:a16="http://schemas.microsoft.com/office/drawing/2014/main" id="{FA40F0E4-9C5A-41EB-A571-FEDAC498689E}"/>
              </a:ext>
            </a:extLst>
          </p:cNvPr>
          <p:cNvPicPr>
            <a:picLocks noChangeAspect="1"/>
          </p:cNvPicPr>
          <p:nvPr/>
        </p:nvPicPr>
        <p:blipFill>
          <a:blip r:embed="rId3"/>
          <a:stretch>
            <a:fillRect/>
          </a:stretch>
        </p:blipFill>
        <p:spPr>
          <a:xfrm>
            <a:off x="913795" y="6065426"/>
            <a:ext cx="8379061" cy="320073"/>
          </a:xfrm>
          <a:prstGeom prst="rect">
            <a:avLst/>
          </a:prstGeom>
        </p:spPr>
      </p:pic>
      <p:sp>
        <p:nvSpPr>
          <p:cNvPr id="7" name="Slide Number Placeholder 6">
            <a:extLst>
              <a:ext uri="{FF2B5EF4-FFF2-40B4-BE49-F238E27FC236}">
                <a16:creationId xmlns:a16="http://schemas.microsoft.com/office/drawing/2014/main" id="{4D1A1939-8734-C35E-8444-3804F38FC704}"/>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33366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B6783E-CCC2-4551-92F6-DFF1CB5F0054}"/>
              </a:ext>
            </a:extLst>
          </p:cNvPr>
          <p:cNvPicPr>
            <a:picLocks noChangeAspect="1"/>
          </p:cNvPicPr>
          <p:nvPr/>
        </p:nvPicPr>
        <p:blipFill>
          <a:blip r:embed="rId2"/>
          <a:stretch>
            <a:fillRect/>
          </a:stretch>
        </p:blipFill>
        <p:spPr>
          <a:xfrm>
            <a:off x="2179111" y="2501894"/>
            <a:ext cx="7042716" cy="2540064"/>
          </a:xfrm>
          <a:prstGeom prst="rect">
            <a:avLst/>
          </a:prstGeom>
        </p:spPr>
      </p:pic>
      <p:pic>
        <p:nvPicPr>
          <p:cNvPr id="6" name="Picture 5">
            <a:extLst>
              <a:ext uri="{FF2B5EF4-FFF2-40B4-BE49-F238E27FC236}">
                <a16:creationId xmlns:a16="http://schemas.microsoft.com/office/drawing/2014/main" id="{342738A4-2829-4DA4-BB87-F480BEC90890}"/>
              </a:ext>
            </a:extLst>
          </p:cNvPr>
          <p:cNvPicPr>
            <a:picLocks noChangeAspect="1"/>
          </p:cNvPicPr>
          <p:nvPr/>
        </p:nvPicPr>
        <p:blipFill>
          <a:blip r:embed="rId3"/>
          <a:stretch>
            <a:fillRect/>
          </a:stretch>
        </p:blipFill>
        <p:spPr>
          <a:xfrm>
            <a:off x="2250653" y="5071315"/>
            <a:ext cx="6971174" cy="1764304"/>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6F4DC792-776E-7A35-E0B4-B152D61ADE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2290032" y="141255"/>
            <a:ext cx="6749332" cy="2349388"/>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F94E04F6-BC97-3279-FA0A-E48877855307}"/>
              </a:ext>
            </a:extLst>
          </p:cNvPr>
          <p:cNvSpPr txBox="1"/>
          <p:nvPr/>
        </p:nvSpPr>
        <p:spPr>
          <a:xfrm>
            <a:off x="3067942" y="200263"/>
            <a:ext cx="1358780" cy="338554"/>
          </a:xfrm>
          <a:prstGeom prst="rect">
            <a:avLst/>
          </a:prstGeom>
          <a:noFill/>
          <a:ln>
            <a:solidFill>
              <a:srgbClr val="FF0000"/>
            </a:solidFill>
          </a:ln>
        </p:spPr>
        <p:txBody>
          <a:bodyPr wrap="square" rtlCol="0">
            <a:spAutoFit/>
          </a:bodyPr>
          <a:lstStyle/>
          <a:p>
            <a:r>
              <a:rPr lang="en-US" sz="1600" dirty="0">
                <a:solidFill>
                  <a:srgbClr val="FF0000"/>
                </a:solidFill>
              </a:rPr>
              <a:t>Edit Query</a:t>
            </a:r>
          </a:p>
        </p:txBody>
      </p:sp>
      <p:sp>
        <p:nvSpPr>
          <p:cNvPr id="12" name="TextBox 11">
            <a:extLst>
              <a:ext uri="{FF2B5EF4-FFF2-40B4-BE49-F238E27FC236}">
                <a16:creationId xmlns:a16="http://schemas.microsoft.com/office/drawing/2014/main" id="{F946D06D-3E0E-1667-7C33-478DD930272C}"/>
              </a:ext>
            </a:extLst>
          </p:cNvPr>
          <p:cNvSpPr txBox="1"/>
          <p:nvPr/>
        </p:nvSpPr>
        <p:spPr>
          <a:xfrm>
            <a:off x="4074543" y="995883"/>
            <a:ext cx="1521151" cy="338554"/>
          </a:xfrm>
          <a:prstGeom prst="rect">
            <a:avLst/>
          </a:prstGeom>
          <a:noFill/>
          <a:ln>
            <a:solidFill>
              <a:srgbClr val="FF0000"/>
            </a:solidFill>
          </a:ln>
        </p:spPr>
        <p:txBody>
          <a:bodyPr wrap="square" rtlCol="0">
            <a:spAutoFit/>
          </a:bodyPr>
          <a:lstStyle/>
          <a:p>
            <a:r>
              <a:rPr lang="en-US" sz="1600" dirty="0">
                <a:solidFill>
                  <a:srgbClr val="FF0000"/>
                </a:solidFill>
              </a:rPr>
              <a:t>Share Query</a:t>
            </a:r>
          </a:p>
        </p:txBody>
      </p:sp>
      <p:sp>
        <p:nvSpPr>
          <p:cNvPr id="13" name="TextBox 12">
            <a:extLst>
              <a:ext uri="{FF2B5EF4-FFF2-40B4-BE49-F238E27FC236}">
                <a16:creationId xmlns:a16="http://schemas.microsoft.com/office/drawing/2014/main" id="{AF9CC300-3BC9-E5A4-39C2-935002F1B21C}"/>
              </a:ext>
            </a:extLst>
          </p:cNvPr>
          <p:cNvSpPr txBox="1"/>
          <p:nvPr/>
        </p:nvSpPr>
        <p:spPr>
          <a:xfrm>
            <a:off x="5144566" y="200263"/>
            <a:ext cx="1580972" cy="338554"/>
          </a:xfrm>
          <a:prstGeom prst="rect">
            <a:avLst/>
          </a:prstGeom>
          <a:noFill/>
          <a:ln>
            <a:solidFill>
              <a:srgbClr val="FF0000"/>
            </a:solidFill>
          </a:ln>
        </p:spPr>
        <p:txBody>
          <a:bodyPr wrap="square" rtlCol="0">
            <a:spAutoFit/>
          </a:bodyPr>
          <a:lstStyle/>
          <a:p>
            <a:r>
              <a:rPr lang="en-US" sz="1600" dirty="0">
                <a:solidFill>
                  <a:srgbClr val="FF0000"/>
                </a:solidFill>
              </a:rPr>
              <a:t>Save Query</a:t>
            </a:r>
          </a:p>
        </p:txBody>
      </p:sp>
      <p:sp>
        <p:nvSpPr>
          <p:cNvPr id="14" name="TextBox 13">
            <a:extLst>
              <a:ext uri="{FF2B5EF4-FFF2-40B4-BE49-F238E27FC236}">
                <a16:creationId xmlns:a16="http://schemas.microsoft.com/office/drawing/2014/main" id="{079587D2-E103-4D6A-40D0-50E85F250CDD}"/>
              </a:ext>
            </a:extLst>
          </p:cNvPr>
          <p:cNvSpPr txBox="1"/>
          <p:nvPr/>
        </p:nvSpPr>
        <p:spPr>
          <a:xfrm>
            <a:off x="6096000" y="995883"/>
            <a:ext cx="1965532" cy="338554"/>
          </a:xfrm>
          <a:prstGeom prst="rect">
            <a:avLst/>
          </a:prstGeom>
          <a:noFill/>
          <a:ln>
            <a:solidFill>
              <a:srgbClr val="FF0000"/>
            </a:solidFill>
          </a:ln>
        </p:spPr>
        <p:txBody>
          <a:bodyPr wrap="square" rtlCol="0">
            <a:spAutoFit/>
          </a:bodyPr>
          <a:lstStyle/>
          <a:p>
            <a:r>
              <a:rPr lang="en-US" sz="1600" dirty="0">
                <a:solidFill>
                  <a:srgbClr val="FF0000"/>
                </a:solidFill>
              </a:rPr>
              <a:t>View Parameters</a:t>
            </a:r>
          </a:p>
        </p:txBody>
      </p:sp>
      <p:sp>
        <p:nvSpPr>
          <p:cNvPr id="15" name="TextBox 14">
            <a:extLst>
              <a:ext uri="{FF2B5EF4-FFF2-40B4-BE49-F238E27FC236}">
                <a16:creationId xmlns:a16="http://schemas.microsoft.com/office/drawing/2014/main" id="{B8BEB8B1-176B-30AA-29FD-7C190AD57134}"/>
              </a:ext>
            </a:extLst>
          </p:cNvPr>
          <p:cNvSpPr txBox="1"/>
          <p:nvPr/>
        </p:nvSpPr>
        <p:spPr>
          <a:xfrm>
            <a:off x="6068313" y="2112131"/>
            <a:ext cx="2572998" cy="338554"/>
          </a:xfrm>
          <a:prstGeom prst="rect">
            <a:avLst/>
          </a:prstGeom>
          <a:noFill/>
          <a:ln>
            <a:solidFill>
              <a:srgbClr val="FF0000"/>
            </a:solidFill>
          </a:ln>
        </p:spPr>
        <p:txBody>
          <a:bodyPr wrap="square" rtlCol="0">
            <a:spAutoFit/>
          </a:bodyPr>
          <a:lstStyle/>
          <a:p>
            <a:r>
              <a:rPr lang="en-US" sz="1600" dirty="0">
                <a:solidFill>
                  <a:srgbClr val="FF0000"/>
                </a:solidFill>
              </a:rPr>
              <a:t>Add Computed Columns</a:t>
            </a:r>
          </a:p>
        </p:txBody>
      </p:sp>
      <p:sp>
        <p:nvSpPr>
          <p:cNvPr id="16" name="TextBox 15">
            <a:extLst>
              <a:ext uri="{FF2B5EF4-FFF2-40B4-BE49-F238E27FC236}">
                <a16:creationId xmlns:a16="http://schemas.microsoft.com/office/drawing/2014/main" id="{9D3422D8-2E68-18CB-4A68-0E68B7EB7EF9}"/>
              </a:ext>
            </a:extLst>
          </p:cNvPr>
          <p:cNvSpPr txBox="1"/>
          <p:nvPr/>
        </p:nvSpPr>
        <p:spPr>
          <a:xfrm>
            <a:off x="7068342" y="1403629"/>
            <a:ext cx="1856583" cy="338554"/>
          </a:xfrm>
          <a:prstGeom prst="rect">
            <a:avLst/>
          </a:prstGeom>
          <a:noFill/>
          <a:ln>
            <a:solidFill>
              <a:srgbClr val="FF0000"/>
            </a:solidFill>
          </a:ln>
        </p:spPr>
        <p:txBody>
          <a:bodyPr wrap="square" rtlCol="0">
            <a:spAutoFit/>
          </a:bodyPr>
          <a:lstStyle/>
          <a:p>
            <a:r>
              <a:rPr lang="en-US" sz="1600" dirty="0">
                <a:solidFill>
                  <a:srgbClr val="FF0000"/>
                </a:solidFill>
              </a:rPr>
              <a:t>Download Results</a:t>
            </a:r>
          </a:p>
        </p:txBody>
      </p:sp>
      <p:sp>
        <p:nvSpPr>
          <p:cNvPr id="3" name="Slide Number Placeholder 2">
            <a:extLst>
              <a:ext uri="{FF2B5EF4-FFF2-40B4-BE49-F238E27FC236}">
                <a16:creationId xmlns:a16="http://schemas.microsoft.com/office/drawing/2014/main" id="{DE3A5B57-CD01-506F-0D0E-6E34C7F146ED}"/>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601767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5645D-9073-42D1-9CC5-BBD60B2BEE4D}"/>
              </a:ext>
            </a:extLst>
          </p:cNvPr>
          <p:cNvSpPr>
            <a:spLocks noGrp="1"/>
          </p:cNvSpPr>
          <p:nvPr>
            <p:ph type="title"/>
          </p:nvPr>
        </p:nvSpPr>
        <p:spPr>
          <a:xfrm>
            <a:off x="1047666" y="177672"/>
            <a:ext cx="9505508" cy="1006549"/>
          </a:xfrm>
        </p:spPr>
        <p:txBody>
          <a:bodyPr>
            <a:normAutofit fontScale="90000"/>
          </a:bodyPr>
          <a:lstStyle/>
          <a:p>
            <a:r>
              <a:rPr lang="en-US" dirty="0"/>
              <a:t>Clicking on the blue document codes will take you to a PDF of document</a:t>
            </a:r>
          </a:p>
        </p:txBody>
      </p:sp>
      <p:pic>
        <p:nvPicPr>
          <p:cNvPr id="6" name="Content Placeholder 5">
            <a:extLst>
              <a:ext uri="{FF2B5EF4-FFF2-40B4-BE49-F238E27FC236}">
                <a16:creationId xmlns:a16="http://schemas.microsoft.com/office/drawing/2014/main" id="{51B42111-03F2-4808-87C3-A035C5EAE3B6}"/>
              </a:ext>
            </a:extLst>
          </p:cNvPr>
          <p:cNvPicPr>
            <a:picLocks noGrp="1" noChangeAspect="1"/>
          </p:cNvPicPr>
          <p:nvPr>
            <p:ph idx="1"/>
          </p:nvPr>
        </p:nvPicPr>
        <p:blipFill>
          <a:blip r:embed="rId2"/>
          <a:stretch>
            <a:fillRect/>
          </a:stretch>
        </p:blipFill>
        <p:spPr>
          <a:xfrm>
            <a:off x="3755554" y="1329995"/>
            <a:ext cx="4089733" cy="5473543"/>
          </a:xfrm>
          <a:prstGeom prst="rect">
            <a:avLst/>
          </a:prstGeom>
        </p:spPr>
      </p:pic>
      <p:sp>
        <p:nvSpPr>
          <p:cNvPr id="4" name="Slide Number Placeholder 3">
            <a:extLst>
              <a:ext uri="{FF2B5EF4-FFF2-40B4-BE49-F238E27FC236}">
                <a16:creationId xmlns:a16="http://schemas.microsoft.com/office/drawing/2014/main" id="{B2B885BB-8FE7-8BE1-A654-4695BA5F4247}"/>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747654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5645D-9073-42D1-9CC5-BBD60B2BEE4D}"/>
              </a:ext>
            </a:extLst>
          </p:cNvPr>
          <p:cNvSpPr>
            <a:spLocks noGrp="1"/>
          </p:cNvSpPr>
          <p:nvPr>
            <p:ph type="title"/>
          </p:nvPr>
        </p:nvSpPr>
        <p:spPr>
          <a:xfrm>
            <a:off x="1047666" y="177672"/>
            <a:ext cx="9505508" cy="1006549"/>
          </a:xfrm>
        </p:spPr>
        <p:txBody>
          <a:bodyPr>
            <a:normAutofit fontScale="90000"/>
          </a:bodyPr>
          <a:lstStyle/>
          <a:p>
            <a:r>
              <a:rPr lang="en-US" dirty="0"/>
              <a:t>To Create a </a:t>
            </a:r>
            <a:r>
              <a:rPr lang="en-US" dirty="0" err="1"/>
              <a:t>SAveD</a:t>
            </a:r>
            <a:r>
              <a:rPr lang="en-US" dirty="0"/>
              <a:t> Query, </a:t>
            </a:r>
            <a:br>
              <a:rPr lang="en-US" dirty="0"/>
            </a:br>
            <a:r>
              <a:rPr lang="en-US" dirty="0"/>
              <a:t>click on the Save Icon</a:t>
            </a:r>
          </a:p>
        </p:txBody>
      </p:sp>
      <p:pic>
        <p:nvPicPr>
          <p:cNvPr id="5" name="Content Placeholder 4" descr="A screenshot of a computer&#10;&#10;Description automatically generated">
            <a:extLst>
              <a:ext uri="{FF2B5EF4-FFF2-40B4-BE49-F238E27FC236}">
                <a16:creationId xmlns:a16="http://schemas.microsoft.com/office/drawing/2014/main" id="{BE38F133-705B-E002-52AD-2AFD5AEA057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3643613" y="1844750"/>
            <a:ext cx="4313614" cy="3329006"/>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D09D2AFB-82A8-5167-A3DA-5465F1BC058D}"/>
              </a:ext>
            </a:extLst>
          </p:cNvPr>
          <p:cNvSpPr txBox="1"/>
          <p:nvPr/>
        </p:nvSpPr>
        <p:spPr>
          <a:xfrm>
            <a:off x="8472791" y="1770434"/>
            <a:ext cx="2470826" cy="3785652"/>
          </a:xfrm>
          <a:prstGeom prst="rect">
            <a:avLst/>
          </a:prstGeom>
          <a:noFill/>
        </p:spPr>
        <p:txBody>
          <a:bodyPr wrap="square" rtlCol="0">
            <a:spAutoFit/>
          </a:bodyPr>
          <a:lstStyle/>
          <a:p>
            <a:r>
              <a:rPr lang="en-US" sz="2400" dirty="0"/>
              <a:t>Type the Query Name </a:t>
            </a:r>
          </a:p>
          <a:p>
            <a:endParaRPr lang="en-US" sz="2400" dirty="0"/>
          </a:p>
          <a:p>
            <a:r>
              <a:rPr lang="en-US" sz="2400" dirty="0"/>
              <a:t>You can set the query as a “Favorite” by selecting the box.</a:t>
            </a:r>
          </a:p>
          <a:p>
            <a:endParaRPr lang="en-US" sz="2400" dirty="0"/>
          </a:p>
          <a:p>
            <a:r>
              <a:rPr lang="en-US" sz="2400" dirty="0"/>
              <a:t>Click on “Save”</a:t>
            </a:r>
          </a:p>
        </p:txBody>
      </p:sp>
      <p:cxnSp>
        <p:nvCxnSpPr>
          <p:cNvPr id="9" name="Straight Arrow Connector 8">
            <a:extLst>
              <a:ext uri="{FF2B5EF4-FFF2-40B4-BE49-F238E27FC236}">
                <a16:creationId xmlns:a16="http://schemas.microsoft.com/office/drawing/2014/main" id="{B65D59EA-0151-69FA-0CC0-E7DAD947F1C0}"/>
              </a:ext>
            </a:extLst>
          </p:cNvPr>
          <p:cNvCxnSpPr/>
          <p:nvPr/>
        </p:nvCxnSpPr>
        <p:spPr>
          <a:xfrm flipH="1" flipV="1">
            <a:off x="4272266" y="3743207"/>
            <a:ext cx="4200525" cy="2095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5042FEF-44B6-DA59-7543-F1FE7A01ED91}"/>
              </a:ext>
            </a:extLst>
          </p:cNvPr>
          <p:cNvCxnSpPr>
            <a:cxnSpLocks/>
          </p:cNvCxnSpPr>
          <p:nvPr/>
        </p:nvCxnSpPr>
        <p:spPr>
          <a:xfrm flipH="1" flipV="1">
            <a:off x="7240319" y="4792756"/>
            <a:ext cx="1232472" cy="4936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screenshot of a computer&#10;&#10;Description automatically generated">
            <a:extLst>
              <a:ext uri="{FF2B5EF4-FFF2-40B4-BE49-F238E27FC236}">
                <a16:creationId xmlns:a16="http://schemas.microsoft.com/office/drawing/2014/main" id="{08F978E4-7B98-8FD0-55D2-048AE8EC9F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8728752" y="656997"/>
            <a:ext cx="665338" cy="618784"/>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63B190C7-9175-481D-D58F-177D67CEBC98}"/>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885655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5645D-9073-42D1-9CC5-BBD60B2BEE4D}"/>
              </a:ext>
            </a:extLst>
          </p:cNvPr>
          <p:cNvSpPr>
            <a:spLocks noGrp="1"/>
          </p:cNvSpPr>
          <p:nvPr>
            <p:ph type="title"/>
          </p:nvPr>
        </p:nvSpPr>
        <p:spPr>
          <a:xfrm>
            <a:off x="1047666" y="177672"/>
            <a:ext cx="9505508" cy="1006549"/>
          </a:xfrm>
        </p:spPr>
        <p:txBody>
          <a:bodyPr>
            <a:normAutofit/>
          </a:bodyPr>
          <a:lstStyle/>
          <a:p>
            <a:r>
              <a:rPr lang="en-US" dirty="0"/>
              <a:t>To view Save Query</a:t>
            </a:r>
          </a:p>
        </p:txBody>
      </p:sp>
      <p:sp>
        <p:nvSpPr>
          <p:cNvPr id="7" name="TextBox 6">
            <a:extLst>
              <a:ext uri="{FF2B5EF4-FFF2-40B4-BE49-F238E27FC236}">
                <a16:creationId xmlns:a16="http://schemas.microsoft.com/office/drawing/2014/main" id="{D09D2AFB-82A8-5167-A3DA-5465F1BC058D}"/>
              </a:ext>
            </a:extLst>
          </p:cNvPr>
          <p:cNvSpPr txBox="1"/>
          <p:nvPr/>
        </p:nvSpPr>
        <p:spPr>
          <a:xfrm>
            <a:off x="1157591" y="1289403"/>
            <a:ext cx="4426086" cy="830997"/>
          </a:xfrm>
          <a:prstGeom prst="rect">
            <a:avLst/>
          </a:prstGeom>
          <a:noFill/>
        </p:spPr>
        <p:txBody>
          <a:bodyPr wrap="square" rtlCol="0">
            <a:spAutoFit/>
          </a:bodyPr>
          <a:lstStyle/>
          <a:p>
            <a:r>
              <a:rPr lang="en-US" sz="2400" dirty="0"/>
              <a:t>Click on “My Finance Query”</a:t>
            </a:r>
          </a:p>
          <a:p>
            <a:endParaRPr lang="en-US" sz="2400" dirty="0"/>
          </a:p>
        </p:txBody>
      </p:sp>
      <p:pic>
        <p:nvPicPr>
          <p:cNvPr id="6" name="Content Placeholder 5">
            <a:extLst>
              <a:ext uri="{FF2B5EF4-FFF2-40B4-BE49-F238E27FC236}">
                <a16:creationId xmlns:a16="http://schemas.microsoft.com/office/drawing/2014/main" id="{DA9193AE-7CF6-328E-5722-6110AAC2E20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19162" y="2120400"/>
            <a:ext cx="10353675" cy="1958207"/>
          </a:xfrm>
          <a:prstGeom prst="rect">
            <a:avLst/>
          </a:prstGeom>
        </p:spPr>
      </p:pic>
      <p:cxnSp>
        <p:nvCxnSpPr>
          <p:cNvPr id="9" name="Straight Arrow Connector 8">
            <a:extLst>
              <a:ext uri="{FF2B5EF4-FFF2-40B4-BE49-F238E27FC236}">
                <a16:creationId xmlns:a16="http://schemas.microsoft.com/office/drawing/2014/main" id="{0653072E-EF75-FB5B-3D0D-59DB9D98B352}"/>
              </a:ext>
            </a:extLst>
          </p:cNvPr>
          <p:cNvCxnSpPr/>
          <p:nvPr/>
        </p:nvCxnSpPr>
        <p:spPr>
          <a:xfrm flipH="1">
            <a:off x="2500009" y="1704901"/>
            <a:ext cx="661480" cy="4154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9B8235C-4750-922C-53A3-1D6BD1645FDA}"/>
              </a:ext>
            </a:extLst>
          </p:cNvPr>
          <p:cNvSpPr txBox="1"/>
          <p:nvPr/>
        </p:nvSpPr>
        <p:spPr>
          <a:xfrm>
            <a:off x="1157591" y="4381500"/>
            <a:ext cx="4262134" cy="646331"/>
          </a:xfrm>
          <a:prstGeom prst="rect">
            <a:avLst/>
          </a:prstGeom>
          <a:noFill/>
        </p:spPr>
        <p:txBody>
          <a:bodyPr wrap="square" rtlCol="0">
            <a:spAutoFit/>
          </a:bodyPr>
          <a:lstStyle/>
          <a:p>
            <a:r>
              <a:rPr lang="en-US" dirty="0"/>
              <a:t>Click on “Favorites” if you saved the query as a Favorite.</a:t>
            </a:r>
          </a:p>
        </p:txBody>
      </p:sp>
      <p:cxnSp>
        <p:nvCxnSpPr>
          <p:cNvPr id="12" name="Straight Arrow Connector 11">
            <a:extLst>
              <a:ext uri="{FF2B5EF4-FFF2-40B4-BE49-F238E27FC236}">
                <a16:creationId xmlns:a16="http://schemas.microsoft.com/office/drawing/2014/main" id="{BADB0204-08C3-FB90-3510-C53A0FDF3C6C}"/>
              </a:ext>
            </a:extLst>
          </p:cNvPr>
          <p:cNvCxnSpPr/>
          <p:nvPr/>
        </p:nvCxnSpPr>
        <p:spPr>
          <a:xfrm flipH="1" flipV="1">
            <a:off x="1666875" y="3305175"/>
            <a:ext cx="833134" cy="12096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5689D05-9FCB-E805-A526-525D84811732}"/>
              </a:ext>
            </a:extLst>
          </p:cNvPr>
          <p:cNvSpPr txBox="1"/>
          <p:nvPr/>
        </p:nvSpPr>
        <p:spPr>
          <a:xfrm>
            <a:off x="6390970" y="4391025"/>
            <a:ext cx="4262134" cy="646331"/>
          </a:xfrm>
          <a:prstGeom prst="rect">
            <a:avLst/>
          </a:prstGeom>
          <a:noFill/>
        </p:spPr>
        <p:txBody>
          <a:bodyPr wrap="square" rtlCol="0">
            <a:spAutoFit/>
          </a:bodyPr>
          <a:lstStyle/>
          <a:p>
            <a:r>
              <a:rPr lang="en-US" dirty="0"/>
              <a:t>Click on “Saved Queries” if you did not select the box for Favorites.</a:t>
            </a:r>
          </a:p>
        </p:txBody>
      </p:sp>
      <p:cxnSp>
        <p:nvCxnSpPr>
          <p:cNvPr id="15" name="Straight Arrow Connector 14">
            <a:extLst>
              <a:ext uri="{FF2B5EF4-FFF2-40B4-BE49-F238E27FC236}">
                <a16:creationId xmlns:a16="http://schemas.microsoft.com/office/drawing/2014/main" id="{EE69F60F-B361-23D1-A12C-735900183C5F}"/>
              </a:ext>
            </a:extLst>
          </p:cNvPr>
          <p:cNvCxnSpPr/>
          <p:nvPr/>
        </p:nvCxnSpPr>
        <p:spPr>
          <a:xfrm flipH="1" flipV="1">
            <a:off x="3161489" y="3219450"/>
            <a:ext cx="4601386" cy="11620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40F1F05-D16C-2B8E-2E88-21A426281102}"/>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3234615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0371"/>
            <a:ext cx="10353761" cy="555172"/>
          </a:xfrm>
        </p:spPr>
        <p:txBody>
          <a:bodyPr>
            <a:normAutofit fontScale="90000"/>
          </a:bodyPr>
          <a:lstStyle/>
          <a:p>
            <a:r>
              <a:rPr lang="en-US" dirty="0">
                <a:latin typeface="+mn-lt"/>
              </a:rPr>
              <a:t>My finance query</a:t>
            </a:r>
          </a:p>
        </p:txBody>
      </p:sp>
      <p:sp>
        <p:nvSpPr>
          <p:cNvPr id="5" name="TextBox 4"/>
          <p:cNvSpPr txBox="1"/>
          <p:nvPr/>
        </p:nvSpPr>
        <p:spPr>
          <a:xfrm flipH="1">
            <a:off x="990600" y="5565226"/>
            <a:ext cx="11201400" cy="1200329"/>
          </a:xfrm>
          <a:prstGeom prst="rect">
            <a:avLst/>
          </a:prstGeom>
          <a:noFill/>
        </p:spPr>
        <p:txBody>
          <a:bodyPr wrap="square" rtlCol="0">
            <a:spAutoFit/>
          </a:bodyPr>
          <a:lstStyle/>
          <a:p>
            <a:r>
              <a:rPr lang="en-US" sz="2400" dirty="0"/>
              <a:t>This screen shows five saved queries.  Note the two highlighted in yellow.  These queries are showing these specific units have overspent their budget.  This is recognized by the red amounts and the negative sign in the circle.</a:t>
            </a:r>
          </a:p>
        </p:txBody>
      </p:sp>
      <p:pic>
        <p:nvPicPr>
          <p:cNvPr id="10" name="Picture 9" descr="A screenshot of a computer&#10;&#10;Description automatically generated">
            <a:extLst>
              <a:ext uri="{FF2B5EF4-FFF2-40B4-BE49-F238E27FC236}">
                <a16:creationId xmlns:a16="http://schemas.microsoft.com/office/drawing/2014/main" id="{B4484D3B-2576-5708-5158-98A8CAA897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239787" y="1118683"/>
            <a:ext cx="9906978" cy="4270440"/>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27075F48-332D-30E4-84EA-0D9EB9934727}"/>
              </a:ext>
            </a:extLst>
          </p:cNvPr>
          <p:cNvSpPr/>
          <p:nvPr/>
        </p:nvSpPr>
        <p:spPr>
          <a:xfrm>
            <a:off x="1488332" y="2042809"/>
            <a:ext cx="428017" cy="1653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871DAE-AB4A-5E88-85D1-D0D12D13B90B}"/>
              </a:ext>
            </a:extLst>
          </p:cNvPr>
          <p:cNvSpPr/>
          <p:nvPr/>
        </p:nvSpPr>
        <p:spPr>
          <a:xfrm>
            <a:off x="1488332" y="4048125"/>
            <a:ext cx="428017" cy="1653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426559-FFF5-1014-27B5-756D256F0E5E}"/>
              </a:ext>
            </a:extLst>
          </p:cNvPr>
          <p:cNvSpPr/>
          <p:nvPr/>
        </p:nvSpPr>
        <p:spPr>
          <a:xfrm>
            <a:off x="4714875" y="2042809"/>
            <a:ext cx="619125" cy="1653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BD413C-1BA7-46B1-7DA4-8EC4A7F39CB6}"/>
              </a:ext>
            </a:extLst>
          </p:cNvPr>
          <p:cNvSpPr/>
          <p:nvPr/>
        </p:nvSpPr>
        <p:spPr>
          <a:xfrm>
            <a:off x="4714875" y="4048125"/>
            <a:ext cx="190500" cy="1653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688673-6A1D-3B33-50B6-9BDB4A7B0F7D}"/>
              </a:ext>
            </a:extLst>
          </p:cNvPr>
          <p:cNvSpPr/>
          <p:nvPr/>
        </p:nvSpPr>
        <p:spPr>
          <a:xfrm>
            <a:off x="7953375" y="2042809"/>
            <a:ext cx="179151" cy="1653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7EAF38CE-6D11-2B65-8926-31DAC336D188}"/>
                  </a:ext>
                </a:extLst>
              </p14:cNvPr>
              <p14:cNvContentPartPr/>
              <p14:nvPr/>
            </p14:nvContentPartPr>
            <p14:xfrm>
              <a:off x="4962180" y="4800195"/>
              <a:ext cx="234360" cy="360"/>
            </p14:xfrm>
          </p:contentPart>
        </mc:Choice>
        <mc:Fallback xmlns="">
          <p:pic>
            <p:nvPicPr>
              <p:cNvPr id="16" name="Ink 15">
                <a:extLst>
                  <a:ext uri="{FF2B5EF4-FFF2-40B4-BE49-F238E27FC236}">
                    <a16:creationId xmlns:a16="http://schemas.microsoft.com/office/drawing/2014/main" id="{7EAF38CE-6D11-2B65-8926-31DAC336D188}"/>
                  </a:ext>
                </a:extLst>
              </p:cNvPr>
              <p:cNvPicPr/>
              <p:nvPr/>
            </p:nvPicPr>
            <p:blipFill>
              <a:blip r:embed="rId4"/>
              <a:stretch>
                <a:fillRect/>
              </a:stretch>
            </p:blipFill>
            <p:spPr>
              <a:xfrm>
                <a:off x="4908540" y="4692195"/>
                <a:ext cx="342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 name="Ink 21">
                <a:extLst>
                  <a:ext uri="{FF2B5EF4-FFF2-40B4-BE49-F238E27FC236}">
                    <a16:creationId xmlns:a16="http://schemas.microsoft.com/office/drawing/2014/main" id="{D107B91E-3530-4069-F991-672D083F5E8D}"/>
                  </a:ext>
                </a:extLst>
              </p14:cNvPr>
              <p14:cNvContentPartPr/>
              <p14:nvPr/>
            </p14:nvContentPartPr>
            <p14:xfrm>
              <a:off x="1685460" y="2799315"/>
              <a:ext cx="275760" cy="16560"/>
            </p14:xfrm>
          </p:contentPart>
        </mc:Choice>
        <mc:Fallback xmlns="">
          <p:pic>
            <p:nvPicPr>
              <p:cNvPr id="22" name="Ink 21">
                <a:extLst>
                  <a:ext uri="{FF2B5EF4-FFF2-40B4-BE49-F238E27FC236}">
                    <a16:creationId xmlns:a16="http://schemas.microsoft.com/office/drawing/2014/main" id="{D107B91E-3530-4069-F991-672D083F5E8D}"/>
                  </a:ext>
                </a:extLst>
              </p:cNvPr>
              <p:cNvPicPr/>
              <p:nvPr/>
            </p:nvPicPr>
            <p:blipFill>
              <a:blip r:embed="rId6"/>
              <a:stretch>
                <a:fillRect/>
              </a:stretch>
            </p:blipFill>
            <p:spPr>
              <a:xfrm>
                <a:off x="1631820" y="2691315"/>
                <a:ext cx="3834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 name="Ink 22">
                <a:extLst>
                  <a:ext uri="{FF2B5EF4-FFF2-40B4-BE49-F238E27FC236}">
                    <a16:creationId xmlns:a16="http://schemas.microsoft.com/office/drawing/2014/main" id="{553DBA6D-9E76-0D59-9625-E25B3F7EEF8B}"/>
                  </a:ext>
                </a:extLst>
              </p14:cNvPr>
              <p14:cNvContentPartPr/>
              <p14:nvPr/>
            </p14:nvContentPartPr>
            <p14:xfrm>
              <a:off x="2571060" y="2495115"/>
              <a:ext cx="1076040" cy="57960"/>
            </p14:xfrm>
          </p:contentPart>
        </mc:Choice>
        <mc:Fallback xmlns="">
          <p:pic>
            <p:nvPicPr>
              <p:cNvPr id="23" name="Ink 22">
                <a:extLst>
                  <a:ext uri="{FF2B5EF4-FFF2-40B4-BE49-F238E27FC236}">
                    <a16:creationId xmlns:a16="http://schemas.microsoft.com/office/drawing/2014/main" id="{553DBA6D-9E76-0D59-9625-E25B3F7EEF8B}"/>
                  </a:ext>
                </a:extLst>
              </p:cNvPr>
              <p:cNvPicPr/>
              <p:nvPr/>
            </p:nvPicPr>
            <p:blipFill>
              <a:blip r:embed="rId8"/>
              <a:stretch>
                <a:fillRect/>
              </a:stretch>
            </p:blipFill>
            <p:spPr>
              <a:xfrm>
                <a:off x="2517420" y="2387115"/>
                <a:ext cx="11836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Ink 23">
                <a:extLst>
                  <a:ext uri="{FF2B5EF4-FFF2-40B4-BE49-F238E27FC236}">
                    <a16:creationId xmlns:a16="http://schemas.microsoft.com/office/drawing/2014/main" id="{5930750E-7744-9EDD-B374-91FF53DDEDAD}"/>
                  </a:ext>
                </a:extLst>
              </p14:cNvPr>
              <p14:cNvContentPartPr/>
              <p14:nvPr/>
            </p14:nvContentPartPr>
            <p14:xfrm>
              <a:off x="5828700" y="4542075"/>
              <a:ext cx="1161000" cy="30240"/>
            </p14:xfrm>
          </p:contentPart>
        </mc:Choice>
        <mc:Fallback xmlns="">
          <p:pic>
            <p:nvPicPr>
              <p:cNvPr id="24" name="Ink 23">
                <a:extLst>
                  <a:ext uri="{FF2B5EF4-FFF2-40B4-BE49-F238E27FC236}">
                    <a16:creationId xmlns:a16="http://schemas.microsoft.com/office/drawing/2014/main" id="{5930750E-7744-9EDD-B374-91FF53DDEDAD}"/>
                  </a:ext>
                </a:extLst>
              </p:cNvPr>
              <p:cNvPicPr/>
              <p:nvPr/>
            </p:nvPicPr>
            <p:blipFill>
              <a:blip r:embed="rId10"/>
              <a:stretch>
                <a:fillRect/>
              </a:stretch>
            </p:blipFill>
            <p:spPr>
              <a:xfrm>
                <a:off x="5775060" y="4434435"/>
                <a:ext cx="1268640" cy="245880"/>
              </a:xfrm>
              <a:prstGeom prst="rect">
                <a:avLst/>
              </a:prstGeom>
            </p:spPr>
          </p:pic>
        </mc:Fallback>
      </mc:AlternateContent>
      <p:sp>
        <p:nvSpPr>
          <p:cNvPr id="4" name="Slide Number Placeholder 3">
            <a:extLst>
              <a:ext uri="{FF2B5EF4-FFF2-40B4-BE49-F238E27FC236}">
                <a16:creationId xmlns:a16="http://schemas.microsoft.com/office/drawing/2014/main" id="{0E8231A2-CD2B-09EC-9D01-3FB24848200E}"/>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138434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357810"/>
            <a:ext cx="10353762" cy="5817704"/>
          </a:xfrm>
        </p:spPr>
        <p:txBody>
          <a:bodyPr>
            <a:normAutofit/>
          </a:bodyPr>
          <a:lstStyle/>
          <a:p>
            <a:endParaRPr lang="en-US" sz="3200" dirty="0"/>
          </a:p>
          <a:p>
            <a:r>
              <a:rPr lang="en-US" sz="3200" dirty="0"/>
              <a:t>If you need any help with how to enter your department information in the query, please contact the Accounting Office or stop by Morgan Hall Rm 211.</a:t>
            </a:r>
          </a:p>
          <a:p>
            <a:endParaRPr lang="en-US" sz="3200" dirty="0"/>
          </a:p>
          <a:p>
            <a:r>
              <a:rPr lang="en-US" sz="3200" dirty="0"/>
              <a:t>Please contact ITS for other Banner 9 Technical issues or questions.</a:t>
            </a:r>
          </a:p>
        </p:txBody>
      </p:sp>
      <p:sp>
        <p:nvSpPr>
          <p:cNvPr id="4" name="Slide Number Placeholder 3">
            <a:extLst>
              <a:ext uri="{FF2B5EF4-FFF2-40B4-BE49-F238E27FC236}">
                <a16:creationId xmlns:a16="http://schemas.microsoft.com/office/drawing/2014/main" id="{4C494369-F975-A5C3-C13B-474CD3A4F6AD}"/>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63767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609601"/>
            <a:ext cx="10353761" cy="771728"/>
          </a:xfrm>
        </p:spPr>
        <p:txBody>
          <a:bodyPr/>
          <a:lstStyle/>
          <a:p>
            <a:r>
              <a:rPr lang="en-US" dirty="0">
                <a:latin typeface="+mn-lt"/>
              </a:rPr>
              <a:t>Accessing Banner 9 self-service</a:t>
            </a:r>
          </a:p>
        </p:txBody>
      </p:sp>
      <p:sp>
        <p:nvSpPr>
          <p:cNvPr id="4" name="TextBox 3"/>
          <p:cNvSpPr txBox="1"/>
          <p:nvPr/>
        </p:nvSpPr>
        <p:spPr>
          <a:xfrm>
            <a:off x="8521430" y="2237362"/>
            <a:ext cx="3670569" cy="1323439"/>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t>In </a:t>
            </a:r>
            <a:r>
              <a:rPr lang="en-US" sz="2000" dirty="0" err="1"/>
              <a:t>MyWashburn</a:t>
            </a:r>
            <a:r>
              <a:rPr lang="en-US" sz="2000" dirty="0"/>
              <a:t>, choose the Finance tile</a:t>
            </a:r>
          </a:p>
          <a:p>
            <a:pPr marL="285750" indent="-285750">
              <a:buFont typeface="Courier New" panose="02070309020205020404" pitchFamily="49" charset="0"/>
              <a:buChar char="o"/>
            </a:pPr>
            <a:r>
              <a:rPr lang="en-US" sz="2000" dirty="0"/>
              <a:t>Select “Finance Dashboard”</a:t>
            </a:r>
          </a:p>
        </p:txBody>
      </p:sp>
      <p:pic>
        <p:nvPicPr>
          <p:cNvPr id="5" name="Picture 4" descr="A screenshot of a computer&#10;&#10;Description automatically generated">
            <a:extLst>
              <a:ext uri="{FF2B5EF4-FFF2-40B4-BE49-F238E27FC236}">
                <a16:creationId xmlns:a16="http://schemas.microsoft.com/office/drawing/2014/main" id="{13250BEA-1B8D-5825-A987-1F2A1D5293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593820" y="1701553"/>
            <a:ext cx="5663014" cy="4770946"/>
          </a:xfrm>
          <a:prstGeom prst="rect">
            <a:avLst/>
          </a:prstGeom>
          <a:ln>
            <a:noFill/>
          </a:ln>
          <a:extLst>
            <a:ext uri="{53640926-AAD7-44D8-BBD7-CCE9431645EC}">
              <a14:shadowObscured xmlns:a14="http://schemas.microsoft.com/office/drawing/2010/main"/>
            </a:ext>
          </a:extLst>
        </p:spPr>
      </p:pic>
      <p:cxnSp>
        <p:nvCxnSpPr>
          <p:cNvPr id="9" name="Straight Arrow Connector 8">
            <a:extLst>
              <a:ext uri="{FF2B5EF4-FFF2-40B4-BE49-F238E27FC236}">
                <a16:creationId xmlns:a16="http://schemas.microsoft.com/office/drawing/2014/main" id="{2D4E4699-20DA-4DE0-BB6B-CBCB9BE33300}"/>
              </a:ext>
            </a:extLst>
          </p:cNvPr>
          <p:cNvCxnSpPr/>
          <p:nvPr/>
        </p:nvCxnSpPr>
        <p:spPr>
          <a:xfrm flipH="1" flipV="1">
            <a:off x="4597637" y="2905570"/>
            <a:ext cx="4093436" cy="4016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56E7DEA-40CD-95B7-7CEF-EE05023E8E51}"/>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29224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21014"/>
            <a:ext cx="10353761" cy="933854"/>
          </a:xfrm>
        </p:spPr>
        <p:txBody>
          <a:bodyPr>
            <a:normAutofit/>
          </a:bodyPr>
          <a:lstStyle/>
          <a:p>
            <a:r>
              <a:rPr lang="en-US" dirty="0">
                <a:latin typeface="+mn-lt"/>
              </a:rPr>
              <a:t>Getting Started</a:t>
            </a:r>
          </a:p>
        </p:txBody>
      </p:sp>
      <p:sp>
        <p:nvSpPr>
          <p:cNvPr id="3" name="TextBox 2"/>
          <p:cNvSpPr txBox="1"/>
          <p:nvPr/>
        </p:nvSpPr>
        <p:spPr>
          <a:xfrm>
            <a:off x="1325645" y="4600513"/>
            <a:ext cx="3949430" cy="369332"/>
          </a:xfrm>
          <a:prstGeom prst="rect">
            <a:avLst/>
          </a:prstGeom>
          <a:noFill/>
        </p:spPr>
        <p:txBody>
          <a:bodyPr wrap="square" rtlCol="0">
            <a:spAutoFit/>
          </a:bodyPr>
          <a:lstStyle/>
          <a:p>
            <a:r>
              <a:rPr lang="en-US" dirty="0"/>
              <a:t>Click on My Finance Query</a:t>
            </a:r>
          </a:p>
        </p:txBody>
      </p:sp>
      <p:pic>
        <p:nvPicPr>
          <p:cNvPr id="4" name="Picture 3">
            <a:extLst>
              <a:ext uri="{FF2B5EF4-FFF2-40B4-BE49-F238E27FC236}">
                <a16:creationId xmlns:a16="http://schemas.microsoft.com/office/drawing/2014/main" id="{96CAF60D-186E-4A76-926A-8A6C90B93DFF}"/>
              </a:ext>
            </a:extLst>
          </p:cNvPr>
          <p:cNvPicPr>
            <a:picLocks noChangeAspect="1"/>
          </p:cNvPicPr>
          <p:nvPr/>
        </p:nvPicPr>
        <p:blipFill>
          <a:blip r:embed="rId2"/>
          <a:stretch>
            <a:fillRect/>
          </a:stretch>
        </p:blipFill>
        <p:spPr>
          <a:xfrm>
            <a:off x="1161392" y="5370249"/>
            <a:ext cx="9439275" cy="533400"/>
          </a:xfrm>
          <a:prstGeom prst="rect">
            <a:avLst/>
          </a:prstGeom>
        </p:spPr>
      </p:pic>
      <p:sp>
        <p:nvSpPr>
          <p:cNvPr id="6" name="Content Placeholder 5">
            <a:extLst>
              <a:ext uri="{FF2B5EF4-FFF2-40B4-BE49-F238E27FC236}">
                <a16:creationId xmlns:a16="http://schemas.microsoft.com/office/drawing/2014/main" id="{B222A106-3911-06EF-D33F-DDFBBB90C691}"/>
              </a:ext>
            </a:extLst>
          </p:cNvPr>
          <p:cNvSpPr>
            <a:spLocks noGrp="1"/>
          </p:cNvSpPr>
          <p:nvPr>
            <p:ph idx="1"/>
          </p:nvPr>
        </p:nvSpPr>
        <p:spPr/>
        <p:txBody>
          <a:bodyPr/>
          <a:lstStyle/>
          <a:p>
            <a:endParaRPr lang="en-US"/>
          </a:p>
        </p:txBody>
      </p:sp>
      <p:pic>
        <p:nvPicPr>
          <p:cNvPr id="8" name="Picture 7" descr="A screenshot of a computer&#10;&#10;Description automatically generated">
            <a:extLst>
              <a:ext uri="{FF2B5EF4-FFF2-40B4-BE49-F238E27FC236}">
                <a16:creationId xmlns:a16="http://schemas.microsoft.com/office/drawing/2014/main" id="{48E3748B-43D5-A500-1779-32CB665719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828942" y="1254402"/>
            <a:ext cx="10523466" cy="3184120"/>
          </a:xfrm>
          <a:prstGeom prst="rect">
            <a:avLst/>
          </a:prstGeom>
          <a:ln>
            <a:noFill/>
          </a:ln>
          <a:extLst>
            <a:ext uri="{53640926-AAD7-44D8-BBD7-CCE9431645EC}">
              <a14:shadowObscured xmlns:a14="http://schemas.microsoft.com/office/drawing/2010/main"/>
            </a:ext>
          </a:extLst>
        </p:spPr>
      </p:pic>
      <p:sp>
        <p:nvSpPr>
          <p:cNvPr id="7" name="Slide Number Placeholder 6">
            <a:extLst>
              <a:ext uri="{FF2B5EF4-FFF2-40B4-BE49-F238E27FC236}">
                <a16:creationId xmlns:a16="http://schemas.microsoft.com/office/drawing/2014/main" id="{B476770A-01D8-333A-178A-3CED1A9AFDB0}"/>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353451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0371"/>
            <a:ext cx="10353761" cy="555172"/>
          </a:xfrm>
        </p:spPr>
        <p:txBody>
          <a:bodyPr>
            <a:normAutofit fontScale="90000"/>
          </a:bodyPr>
          <a:lstStyle/>
          <a:p>
            <a:r>
              <a:rPr lang="en-US" dirty="0">
                <a:latin typeface="+mn-lt"/>
              </a:rPr>
              <a:t>My finance query</a:t>
            </a:r>
          </a:p>
        </p:txBody>
      </p:sp>
      <p:sp>
        <p:nvSpPr>
          <p:cNvPr id="5" name="TextBox 4"/>
          <p:cNvSpPr txBox="1"/>
          <p:nvPr/>
        </p:nvSpPr>
        <p:spPr>
          <a:xfrm flipH="1">
            <a:off x="6210170" y="4174246"/>
            <a:ext cx="4758738" cy="1200329"/>
          </a:xfrm>
          <a:prstGeom prst="rect">
            <a:avLst/>
          </a:prstGeom>
          <a:noFill/>
        </p:spPr>
        <p:txBody>
          <a:bodyPr wrap="square" rtlCol="0">
            <a:spAutoFit/>
          </a:bodyPr>
          <a:lstStyle/>
          <a:p>
            <a:r>
              <a:rPr lang="en-US" sz="2400" dirty="0"/>
              <a:t>To start a query, click on the “New Query” blue box in the upper right of the screen.</a:t>
            </a:r>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314938" y="2539999"/>
            <a:ext cx="9790465" cy="1634245"/>
          </a:xfrm>
          <a:prstGeom prst="rect">
            <a:avLst/>
          </a:prstGeom>
        </p:spPr>
      </p:pic>
      <p:cxnSp>
        <p:nvCxnSpPr>
          <p:cNvPr id="4" name="Straight Arrow Connector 3"/>
          <p:cNvCxnSpPr>
            <a:cxnSpLocks/>
          </p:cNvCxnSpPr>
          <p:nvPr/>
        </p:nvCxnSpPr>
        <p:spPr>
          <a:xfrm flipV="1">
            <a:off x="9364133" y="2895600"/>
            <a:ext cx="855134" cy="9990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F4B9DD08-4859-AF25-8FC4-6C121E972880}"/>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06186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7886700" y="733425"/>
            <a:ext cx="4305300" cy="6093976"/>
          </a:xfrm>
          <a:prstGeom prst="rect">
            <a:avLst/>
          </a:prstGeom>
          <a:noFill/>
        </p:spPr>
        <p:txBody>
          <a:bodyPr wrap="square" rtlCol="0">
            <a:spAutoFit/>
          </a:bodyPr>
          <a:lstStyle/>
          <a:p>
            <a:r>
              <a:rPr lang="en-US" sz="2400" dirty="0"/>
              <a:t>Query Type defaults to </a:t>
            </a:r>
          </a:p>
          <a:p>
            <a:r>
              <a:rPr lang="en-US" sz="2400" dirty="0"/>
              <a:t>“Budget Status by Account.”</a:t>
            </a:r>
          </a:p>
          <a:p>
            <a:endParaRPr lang="en-US" sz="2400" dirty="0"/>
          </a:p>
          <a:p>
            <a:r>
              <a:rPr lang="en-US" sz="2400" dirty="0"/>
              <a:t>Reminder, Account codes are broken into four categories.  Following shows the beginning number and what it represents:</a:t>
            </a:r>
          </a:p>
          <a:p>
            <a:r>
              <a:rPr lang="en-US" sz="2400" dirty="0"/>
              <a:t>	5 = Revenue </a:t>
            </a:r>
          </a:p>
          <a:p>
            <a:r>
              <a:rPr lang="en-US" sz="2400" dirty="0"/>
              <a:t>	6 = Salary and Benefit</a:t>
            </a:r>
          </a:p>
          <a:p>
            <a:r>
              <a:rPr lang="en-US" sz="2400" dirty="0"/>
              <a:t>	7 = Other Operating</a:t>
            </a:r>
          </a:p>
          <a:p>
            <a:r>
              <a:rPr lang="en-US" sz="2400" dirty="0"/>
              <a:t>	8 = Transfers</a:t>
            </a:r>
          </a:p>
          <a:p>
            <a:endParaRPr lang="en-US" sz="2400" dirty="0"/>
          </a:p>
          <a:p>
            <a:r>
              <a:rPr lang="en-US" dirty="0"/>
              <a:t>Reference materials for FOAPAL and expense codes are on the Accounting website</a:t>
            </a:r>
          </a:p>
          <a:p>
            <a:endParaRPr lang="en-US" sz="2400" dirty="0"/>
          </a:p>
        </p:txBody>
      </p:sp>
      <p:pic>
        <p:nvPicPr>
          <p:cNvPr id="9" name="Picture 8" descr="A screenshot of a computer&#10;&#10;Description automatically generated">
            <a:extLst>
              <a:ext uri="{FF2B5EF4-FFF2-40B4-BE49-F238E27FC236}">
                <a16:creationId xmlns:a16="http://schemas.microsoft.com/office/drawing/2014/main" id="{5C4B7FF1-A3ED-7184-4ED2-38173342AB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24638" y="733425"/>
            <a:ext cx="7275524" cy="5391150"/>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4970547F-0BA2-70D4-485C-28AB5C24A114}"/>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80980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92396" y="493178"/>
            <a:ext cx="3947967" cy="54291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2060"/>
                </a:solidFill>
              </a:rPr>
              <a:t>On this screen you will enter your query values. </a:t>
            </a:r>
          </a:p>
          <a:p>
            <a:endParaRPr lang="en-US" dirty="0">
              <a:solidFill>
                <a:srgbClr val="002060"/>
              </a:solidFill>
            </a:endParaRPr>
          </a:p>
          <a:p>
            <a:pPr marL="285750" indent="-285750">
              <a:buFont typeface="Courier New" panose="02070309020205020404" pitchFamily="49" charset="0"/>
              <a:buChar char="o"/>
            </a:pPr>
            <a:r>
              <a:rPr lang="en-US" dirty="0">
                <a:solidFill>
                  <a:srgbClr val="002060"/>
                </a:solidFill>
              </a:rPr>
              <a:t>Fill in query values as needed. See Page 10 for value descriptions.</a:t>
            </a:r>
          </a:p>
          <a:p>
            <a:pPr marL="285750" indent="-285750">
              <a:buFont typeface="Courier New" panose="02070309020205020404" pitchFamily="49" charset="0"/>
              <a:buChar char="o"/>
            </a:pPr>
            <a:endParaRPr lang="en-US" dirty="0">
              <a:solidFill>
                <a:srgbClr val="002060"/>
              </a:solidFill>
            </a:endParaRPr>
          </a:p>
          <a:p>
            <a:pPr marL="285750" indent="-285750">
              <a:buFont typeface="Courier New" panose="02070309020205020404" pitchFamily="49" charset="0"/>
              <a:buChar char="o"/>
            </a:pPr>
            <a:r>
              <a:rPr lang="en-US" dirty="0">
                <a:solidFill>
                  <a:srgbClr val="002060"/>
                </a:solidFill>
              </a:rPr>
              <a:t>Not all values are required. </a:t>
            </a:r>
          </a:p>
          <a:p>
            <a:pPr marL="285750" indent="-285750">
              <a:buFont typeface="Courier New" panose="02070309020205020404" pitchFamily="49" charset="0"/>
              <a:buChar char="o"/>
            </a:pPr>
            <a:endParaRPr lang="en-US" dirty="0">
              <a:solidFill>
                <a:srgbClr val="002060"/>
              </a:solidFill>
            </a:endParaRPr>
          </a:p>
          <a:p>
            <a:pPr marL="285750" indent="-285750">
              <a:buFont typeface="Courier New" panose="02070309020205020404" pitchFamily="49" charset="0"/>
              <a:buChar char="o"/>
            </a:pPr>
            <a:r>
              <a:rPr lang="en-US" dirty="0">
                <a:solidFill>
                  <a:srgbClr val="002060"/>
                </a:solidFill>
              </a:rPr>
              <a:t>Chart and Organization fields are required.</a:t>
            </a:r>
          </a:p>
          <a:p>
            <a:pPr marL="285750" indent="-285750">
              <a:buFont typeface="Courier New" panose="02070309020205020404" pitchFamily="49" charset="0"/>
              <a:buChar char="o"/>
            </a:pPr>
            <a:endParaRPr lang="en-US" dirty="0">
              <a:solidFill>
                <a:srgbClr val="002060"/>
              </a:solidFill>
            </a:endParaRPr>
          </a:p>
          <a:p>
            <a:pPr marL="285750" indent="-285750">
              <a:buFont typeface="Courier New" panose="02070309020205020404" pitchFamily="49" charset="0"/>
              <a:buChar char="o"/>
            </a:pPr>
            <a:r>
              <a:rPr lang="en-US" dirty="0">
                <a:solidFill>
                  <a:srgbClr val="002060"/>
                </a:solidFill>
              </a:rPr>
              <a:t>You can still use the wildcard for your selection (%) in a box</a:t>
            </a:r>
          </a:p>
          <a:p>
            <a:pPr marL="285750" indent="-285750">
              <a:buFont typeface="Courier New" panose="02070309020205020404" pitchFamily="49" charset="0"/>
              <a:buChar char="o"/>
            </a:pPr>
            <a:endParaRPr lang="en-US" dirty="0">
              <a:solidFill>
                <a:srgbClr val="002060"/>
              </a:solidFill>
            </a:endParaRPr>
          </a:p>
          <a:p>
            <a:pPr marL="285750" indent="-285750">
              <a:buFont typeface="Courier New" panose="02070309020205020404" pitchFamily="49" charset="0"/>
              <a:buChar char="o"/>
            </a:pPr>
            <a:r>
              <a:rPr lang="en-US" dirty="0">
                <a:solidFill>
                  <a:srgbClr val="002060"/>
                </a:solidFill>
              </a:rPr>
              <a:t>(continues on next page)</a:t>
            </a:r>
          </a:p>
          <a:p>
            <a:pPr marL="285750" indent="-285750">
              <a:buFont typeface="Courier New" panose="02070309020205020404" pitchFamily="49" charset="0"/>
              <a:buChar char="o"/>
            </a:pPr>
            <a:endParaRPr lang="en-US" dirty="0">
              <a:solidFill>
                <a:srgbClr val="002060"/>
              </a:solidFill>
            </a:endParaRPr>
          </a:p>
        </p:txBody>
      </p:sp>
      <p:pic>
        <p:nvPicPr>
          <p:cNvPr id="2" name="Picture 1"/>
          <p:cNvPicPr>
            <a:picLocks noChangeAspect="1"/>
          </p:cNvPicPr>
          <p:nvPr/>
        </p:nvPicPr>
        <p:blipFill>
          <a:blip r:embed="rId2"/>
          <a:stretch>
            <a:fillRect/>
          </a:stretch>
        </p:blipFill>
        <p:spPr>
          <a:xfrm>
            <a:off x="977900" y="493178"/>
            <a:ext cx="6477000" cy="5905500"/>
          </a:xfrm>
          <a:prstGeom prst="rect">
            <a:avLst/>
          </a:prstGeom>
        </p:spPr>
      </p:pic>
      <p:sp>
        <p:nvSpPr>
          <p:cNvPr id="4" name="Slide Number Placeholder 3">
            <a:extLst>
              <a:ext uri="{FF2B5EF4-FFF2-40B4-BE49-F238E27FC236}">
                <a16:creationId xmlns:a16="http://schemas.microsoft.com/office/drawing/2014/main" id="{0E29E1D7-E3E5-A003-58C0-D9CEE6A987F5}"/>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67385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1529" y="710330"/>
            <a:ext cx="6715034" cy="4407360"/>
          </a:xfrm>
          <a:prstGeom prst="rect">
            <a:avLst/>
          </a:prstGeom>
        </p:spPr>
      </p:pic>
      <p:sp>
        <p:nvSpPr>
          <p:cNvPr id="4" name="Rectangle 3"/>
          <p:cNvSpPr/>
          <p:nvPr/>
        </p:nvSpPr>
        <p:spPr>
          <a:xfrm>
            <a:off x="7811183" y="710330"/>
            <a:ext cx="4065639" cy="56800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Courier New" panose="02070309020205020404" pitchFamily="49" charset="0"/>
              <a:buChar char="o"/>
            </a:pPr>
            <a:r>
              <a:rPr lang="en-US" dirty="0">
                <a:solidFill>
                  <a:srgbClr val="002060"/>
                </a:solidFill>
              </a:rPr>
              <a:t>Scroll down screen for these items:</a:t>
            </a:r>
          </a:p>
          <a:p>
            <a:pPr marL="285750" indent="-285750">
              <a:buFont typeface="Courier New" panose="02070309020205020404" pitchFamily="49" charset="0"/>
              <a:buChar char="o"/>
            </a:pPr>
            <a:endParaRPr lang="en-US" dirty="0">
              <a:solidFill>
                <a:srgbClr val="002060"/>
              </a:solidFill>
            </a:endParaRPr>
          </a:p>
          <a:p>
            <a:pPr marL="285750" indent="-285750">
              <a:buFont typeface="Courier New" panose="02070309020205020404" pitchFamily="49" charset="0"/>
              <a:buChar char="o"/>
            </a:pPr>
            <a:r>
              <a:rPr lang="en-US" dirty="0">
                <a:solidFill>
                  <a:srgbClr val="002060"/>
                </a:solidFill>
              </a:rPr>
              <a:t>Check the box to “Include Revenue Accounts” if you want revenue accounts to pull into the query. </a:t>
            </a:r>
          </a:p>
          <a:p>
            <a:pPr marL="285750" indent="-285750">
              <a:buFont typeface="Courier New" panose="02070309020205020404" pitchFamily="49" charset="0"/>
              <a:buChar char="o"/>
            </a:pPr>
            <a:endParaRPr lang="en-US" dirty="0">
              <a:solidFill>
                <a:srgbClr val="002060"/>
              </a:solidFill>
            </a:endParaRPr>
          </a:p>
          <a:p>
            <a:pPr marL="285750" indent="-285750">
              <a:buFont typeface="Courier New" panose="02070309020205020404" pitchFamily="49" charset="0"/>
              <a:buChar char="o"/>
            </a:pPr>
            <a:r>
              <a:rPr lang="en-US" dirty="0">
                <a:solidFill>
                  <a:srgbClr val="002060"/>
                </a:solidFill>
              </a:rPr>
              <a:t>Select the “Fiscal Year” for the query.</a:t>
            </a:r>
          </a:p>
          <a:p>
            <a:pPr marL="285750" indent="-285750">
              <a:buFont typeface="Courier New" panose="02070309020205020404" pitchFamily="49" charset="0"/>
              <a:buChar char="o"/>
            </a:pPr>
            <a:endParaRPr lang="en-US" dirty="0">
              <a:solidFill>
                <a:srgbClr val="002060"/>
              </a:solidFill>
            </a:endParaRPr>
          </a:p>
          <a:p>
            <a:pPr marL="285750" indent="-285750">
              <a:buFont typeface="Courier New" panose="02070309020205020404" pitchFamily="49" charset="0"/>
              <a:buChar char="o"/>
            </a:pPr>
            <a:r>
              <a:rPr lang="en-US" dirty="0">
                <a:solidFill>
                  <a:srgbClr val="002060"/>
                </a:solidFill>
              </a:rPr>
              <a:t>If you want to compare years, enter a “Comparison Fiscal Year.”</a:t>
            </a:r>
          </a:p>
          <a:p>
            <a:pPr marL="285750" indent="-285750">
              <a:buFont typeface="Courier New" panose="02070309020205020404" pitchFamily="49" charset="0"/>
              <a:buChar char="o"/>
            </a:pPr>
            <a:endParaRPr lang="en-US" dirty="0">
              <a:solidFill>
                <a:srgbClr val="002060"/>
              </a:solidFill>
            </a:endParaRPr>
          </a:p>
          <a:p>
            <a:pPr marL="285750" indent="-285750">
              <a:buFont typeface="Courier New" panose="02070309020205020404" pitchFamily="49" charset="0"/>
              <a:buChar char="o"/>
            </a:pPr>
            <a:r>
              <a:rPr lang="en-US" dirty="0">
                <a:solidFill>
                  <a:srgbClr val="002060"/>
                </a:solidFill>
              </a:rPr>
              <a:t>Select the “Fiscal Period.” Period 14 is year to date including any year-end adjustments.</a:t>
            </a:r>
          </a:p>
          <a:p>
            <a:pPr marL="285750" indent="-285750">
              <a:buFont typeface="Courier New" panose="02070309020205020404" pitchFamily="49" charset="0"/>
              <a:buChar char="o"/>
            </a:pPr>
            <a:endParaRPr lang="en-US" dirty="0">
              <a:solidFill>
                <a:srgbClr val="002060"/>
              </a:solidFill>
            </a:endParaRPr>
          </a:p>
          <a:p>
            <a:pPr marL="285750" indent="-285750">
              <a:buFont typeface="Courier New" panose="02070309020205020404" pitchFamily="49" charset="0"/>
              <a:buChar char="o"/>
            </a:pPr>
            <a:r>
              <a:rPr lang="en-US" dirty="0">
                <a:solidFill>
                  <a:srgbClr val="002060"/>
                </a:solidFill>
              </a:rPr>
              <a:t>(continues on next page)</a:t>
            </a:r>
          </a:p>
        </p:txBody>
      </p:sp>
      <p:sp>
        <p:nvSpPr>
          <p:cNvPr id="5" name="Slide Number Placeholder 4">
            <a:extLst>
              <a:ext uri="{FF2B5EF4-FFF2-40B4-BE49-F238E27FC236}">
                <a16:creationId xmlns:a16="http://schemas.microsoft.com/office/drawing/2014/main" id="{DDF61658-E0F9-53A6-B6BF-11F979D235FC}"/>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36199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9409" y="1014412"/>
            <a:ext cx="6759474" cy="3646078"/>
          </a:xfrm>
          <a:prstGeom prst="rect">
            <a:avLst/>
          </a:prstGeom>
        </p:spPr>
      </p:pic>
      <p:sp>
        <p:nvSpPr>
          <p:cNvPr id="3" name="Rectangle 2"/>
          <p:cNvSpPr/>
          <p:nvPr/>
        </p:nvSpPr>
        <p:spPr>
          <a:xfrm>
            <a:off x="7954298" y="1014412"/>
            <a:ext cx="3651114" cy="32319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002060"/>
              </a:solidFill>
            </a:endParaRPr>
          </a:p>
          <a:p>
            <a:endParaRPr lang="en-US" dirty="0">
              <a:solidFill>
                <a:srgbClr val="002060"/>
              </a:solidFill>
            </a:endParaRPr>
          </a:p>
          <a:p>
            <a:pPr marL="285750" indent="-285750">
              <a:buFont typeface="Courier New" panose="02070309020205020404" pitchFamily="49" charset="0"/>
              <a:buChar char="o"/>
            </a:pPr>
            <a:r>
              <a:rPr lang="en-US" dirty="0">
                <a:solidFill>
                  <a:srgbClr val="002060"/>
                </a:solidFill>
              </a:rPr>
              <a:t>Select the columns you want to appear on the report generated by the query </a:t>
            </a:r>
            <a:br>
              <a:rPr lang="en-US" dirty="0">
                <a:solidFill>
                  <a:srgbClr val="002060"/>
                </a:solidFill>
              </a:rPr>
            </a:br>
            <a:r>
              <a:rPr lang="en-US" dirty="0">
                <a:solidFill>
                  <a:srgbClr val="002060"/>
                </a:solidFill>
              </a:rPr>
              <a:t>(see next page for column descriptions).</a:t>
            </a:r>
          </a:p>
          <a:p>
            <a:pPr marL="285750" indent="-285750">
              <a:buFont typeface="Courier New" panose="02070309020205020404" pitchFamily="49" charset="0"/>
              <a:buChar char="o"/>
            </a:pPr>
            <a:endParaRPr lang="en-US" dirty="0">
              <a:solidFill>
                <a:srgbClr val="002060"/>
              </a:solidFill>
            </a:endParaRPr>
          </a:p>
          <a:p>
            <a:pPr marL="285750" indent="-285750">
              <a:buFont typeface="Courier New" panose="02070309020205020404" pitchFamily="49" charset="0"/>
              <a:buChar char="o"/>
            </a:pPr>
            <a:r>
              <a:rPr lang="en-US" dirty="0">
                <a:solidFill>
                  <a:srgbClr val="002060"/>
                </a:solidFill>
              </a:rPr>
              <a:t>Click SUBMIT to run the query.</a:t>
            </a:r>
          </a:p>
          <a:p>
            <a:pPr marL="285750" indent="-285750">
              <a:buFont typeface="Courier New" panose="02070309020205020404" pitchFamily="49" charset="0"/>
              <a:buChar char="o"/>
            </a:pPr>
            <a:endParaRPr lang="en-US" dirty="0">
              <a:solidFill>
                <a:srgbClr val="002060"/>
              </a:solidFill>
            </a:endParaRPr>
          </a:p>
        </p:txBody>
      </p:sp>
      <p:sp>
        <p:nvSpPr>
          <p:cNvPr id="5" name="Slide Number Placeholder 4">
            <a:extLst>
              <a:ext uri="{FF2B5EF4-FFF2-40B4-BE49-F238E27FC236}">
                <a16:creationId xmlns:a16="http://schemas.microsoft.com/office/drawing/2014/main" id="{C62A5D4E-6C8D-1340-B8FB-2FD21B8C1CA5}"/>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4232589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4269556"/>
              </p:ext>
            </p:extLst>
          </p:nvPr>
        </p:nvGraphicFramePr>
        <p:xfrm>
          <a:off x="1297858" y="766919"/>
          <a:ext cx="9660194" cy="5604383"/>
        </p:xfrm>
        <a:graphic>
          <a:graphicData uri="http://schemas.openxmlformats.org/drawingml/2006/table">
            <a:tbl>
              <a:tblPr bandRow="1">
                <a:tableStyleId>{5C22544A-7EE6-4342-B048-85BDC9FD1C3A}</a:tableStyleId>
              </a:tblPr>
              <a:tblGrid>
                <a:gridCol w="1818204">
                  <a:extLst>
                    <a:ext uri="{9D8B030D-6E8A-4147-A177-3AD203B41FA5}">
                      <a16:colId xmlns:a16="http://schemas.microsoft.com/office/drawing/2014/main" val="1621645262"/>
                    </a:ext>
                  </a:extLst>
                </a:gridCol>
                <a:gridCol w="7841990">
                  <a:extLst>
                    <a:ext uri="{9D8B030D-6E8A-4147-A177-3AD203B41FA5}">
                      <a16:colId xmlns:a16="http://schemas.microsoft.com/office/drawing/2014/main" val="206486004"/>
                    </a:ext>
                  </a:extLst>
                </a:gridCol>
              </a:tblGrid>
              <a:tr h="486923">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Adopted Budget</a:t>
                      </a:r>
                    </a:p>
                  </a:txBody>
                  <a:tcPr marL="68580" marR="68580" marT="0" marB="0"/>
                </a:tc>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Original budget allocation given at the beginning of the Fiscal Year.</a:t>
                      </a:r>
                    </a:p>
                  </a:txBody>
                  <a:tcPr marL="68580" marR="68580" marT="0" marB="0"/>
                </a:tc>
                <a:extLst>
                  <a:ext uri="{0D108BD9-81ED-4DB2-BD59-A6C34878D82A}">
                    <a16:rowId xmlns:a16="http://schemas.microsoft.com/office/drawing/2014/main" val="2141166163"/>
                  </a:ext>
                </a:extLst>
              </a:tr>
              <a:tr h="693618">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Budget Adjustment</a:t>
                      </a:r>
                    </a:p>
                  </a:txBody>
                  <a:tcPr marL="68580" marR="68580" marT="0" marB="0"/>
                </a:tc>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Any additions or reductions made to the budget since the original allocation. This includes Both Permanent and Temporary adjustments.</a:t>
                      </a:r>
                    </a:p>
                  </a:txBody>
                  <a:tcPr marL="68580" marR="68580" marT="0" marB="0"/>
                </a:tc>
                <a:extLst>
                  <a:ext uri="{0D108BD9-81ED-4DB2-BD59-A6C34878D82A}">
                    <a16:rowId xmlns:a16="http://schemas.microsoft.com/office/drawing/2014/main" val="3720370312"/>
                  </a:ext>
                </a:extLst>
              </a:tr>
              <a:tr h="697609">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Adjusted Budget</a:t>
                      </a:r>
                    </a:p>
                  </a:txBody>
                  <a:tcPr marL="68580" marR="68580" marT="0" marB="0"/>
                </a:tc>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Current Budget. Adopted Budget plus or minus any Budget Adjustments. Total of all budget transactions. Details on actual transactions can be obtained by “drilling” down on this field.</a:t>
                      </a:r>
                    </a:p>
                  </a:txBody>
                  <a:tcPr marL="68580" marR="68580" marT="0" marB="0"/>
                </a:tc>
                <a:extLst>
                  <a:ext uri="{0D108BD9-81ED-4DB2-BD59-A6C34878D82A}">
                    <a16:rowId xmlns:a16="http://schemas.microsoft.com/office/drawing/2014/main" val="1555168534"/>
                  </a:ext>
                </a:extLst>
              </a:tr>
              <a:tr h="652321">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Temporary Budget</a:t>
                      </a:r>
                    </a:p>
                  </a:txBody>
                  <a:tcPr marL="68580" marR="68580" marT="0" marB="0"/>
                </a:tc>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Adjustments done in the current year that are temporary in nature. (Budget Adjustments that will not roll over to the next fiscal year.)</a:t>
                      </a:r>
                    </a:p>
                  </a:txBody>
                  <a:tcPr marL="68580" marR="68580" marT="0" marB="0"/>
                </a:tc>
                <a:extLst>
                  <a:ext uri="{0D108BD9-81ED-4DB2-BD59-A6C34878D82A}">
                    <a16:rowId xmlns:a16="http://schemas.microsoft.com/office/drawing/2014/main" val="3129604293"/>
                  </a:ext>
                </a:extLst>
              </a:tr>
              <a:tr h="469007">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Accounted Budget</a:t>
                      </a:r>
                    </a:p>
                  </a:txBody>
                  <a:tcPr marL="68580" marR="68580" marT="0" marB="0"/>
                </a:tc>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Current Budget. Adopted Budget plus or minus Temporary Budget</a:t>
                      </a:r>
                    </a:p>
                  </a:txBody>
                  <a:tcPr marL="68580" marR="68580" marT="0" marB="0"/>
                </a:tc>
                <a:extLst>
                  <a:ext uri="{0D108BD9-81ED-4DB2-BD59-A6C34878D82A}">
                    <a16:rowId xmlns:a16="http://schemas.microsoft.com/office/drawing/2014/main" val="60066475"/>
                  </a:ext>
                </a:extLst>
              </a:tr>
              <a:tr h="469007">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Year to date</a:t>
                      </a:r>
                    </a:p>
                  </a:txBody>
                  <a:tcPr marL="68580" marR="68580" marT="0" marB="0"/>
                </a:tc>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Year-to-date activity. Represents actual revenue and expenditures posted.</a:t>
                      </a:r>
                    </a:p>
                  </a:txBody>
                  <a:tcPr marL="68580" marR="68580" marT="0" marB="0"/>
                </a:tc>
                <a:extLst>
                  <a:ext uri="{0D108BD9-81ED-4DB2-BD59-A6C34878D82A}">
                    <a16:rowId xmlns:a16="http://schemas.microsoft.com/office/drawing/2014/main" val="1103431219"/>
                  </a:ext>
                </a:extLst>
              </a:tr>
              <a:tr h="684942">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Encumbrances</a:t>
                      </a:r>
                    </a:p>
                  </a:txBody>
                  <a:tcPr marL="68580" marR="68580" marT="0" marB="0"/>
                </a:tc>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Generated by purchase </a:t>
                      </a:r>
                      <a:r>
                        <a:rPr lang="en-US" sz="1400" b="1" baseline="0" dirty="0">
                          <a:effectLst/>
                          <a:latin typeface="Calibri" panose="020F0502020204030204" pitchFamily="34" charset="0"/>
                          <a:ea typeface="Calibri" panose="020F0502020204030204" pitchFamily="34" charset="0"/>
                          <a:cs typeface="Times New Roman" panose="02020603050405020304" pitchFamily="18" charset="0"/>
                        </a:rPr>
                        <a:t>orders</a:t>
                      </a: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 contracts or salary obligations; funds committed for future payments.</a:t>
                      </a:r>
                    </a:p>
                  </a:txBody>
                  <a:tcPr marL="68580" marR="68580" marT="0" marB="0"/>
                </a:tc>
                <a:extLst>
                  <a:ext uri="{0D108BD9-81ED-4DB2-BD59-A6C34878D82A}">
                    <a16:rowId xmlns:a16="http://schemas.microsoft.com/office/drawing/2014/main" val="1061322746"/>
                  </a:ext>
                </a:extLst>
              </a:tr>
              <a:tr h="469007">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Reservation</a:t>
                      </a:r>
                    </a:p>
                  </a:txBody>
                  <a:tcPr marL="68580" marR="68580" marT="0" marB="0"/>
                </a:tc>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Generated by purchase </a:t>
                      </a:r>
                      <a:r>
                        <a:rPr lang="en-US" sz="1400" b="1" baseline="0" dirty="0">
                          <a:effectLst/>
                          <a:latin typeface="Calibri" panose="020F0502020204030204" pitchFamily="34" charset="0"/>
                          <a:ea typeface="Calibri" panose="020F0502020204030204" pitchFamily="34" charset="0"/>
                          <a:cs typeface="Times New Roman" panose="02020603050405020304" pitchFamily="18" charset="0"/>
                        </a:rPr>
                        <a:t>requisitions</a:t>
                      </a: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 Setting aside of budget.</a:t>
                      </a:r>
                    </a:p>
                  </a:txBody>
                  <a:tcPr marL="68580" marR="68580" marT="0" marB="0"/>
                </a:tc>
                <a:extLst>
                  <a:ext uri="{0D108BD9-81ED-4DB2-BD59-A6C34878D82A}">
                    <a16:rowId xmlns:a16="http://schemas.microsoft.com/office/drawing/2014/main" val="2100816495"/>
                  </a:ext>
                </a:extLst>
              </a:tr>
              <a:tr h="624007">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Commitment</a:t>
                      </a:r>
                    </a:p>
                  </a:txBody>
                  <a:tcPr marL="68580" marR="68580" marT="0" marB="0"/>
                </a:tc>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Equal to the total budget set aside for future obligations. Commitments= Reservations + Encumbrances.</a:t>
                      </a:r>
                    </a:p>
                  </a:txBody>
                  <a:tcPr marL="68580" marR="68580" marT="0" marB="0"/>
                </a:tc>
                <a:extLst>
                  <a:ext uri="{0D108BD9-81ED-4DB2-BD59-A6C34878D82A}">
                    <a16:rowId xmlns:a16="http://schemas.microsoft.com/office/drawing/2014/main" val="662885594"/>
                  </a:ext>
                </a:extLst>
              </a:tr>
              <a:tr h="357942">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Available Balance</a:t>
                      </a:r>
                    </a:p>
                  </a:txBody>
                  <a:tcPr marL="68580" marR="68580" marT="0" marB="0"/>
                </a:tc>
                <a:tc>
                  <a:txBody>
                    <a:bodyPr/>
                    <a:lstStyle/>
                    <a:p>
                      <a:pPr marL="0" marR="0">
                        <a:lnSpc>
                          <a:spcPct val="107000"/>
                        </a:lnSpc>
                        <a:spcBef>
                          <a:spcPts val="0"/>
                        </a:spcBef>
                        <a:spcAft>
                          <a:spcPts val="0"/>
                        </a:spcAft>
                      </a:pPr>
                      <a:r>
                        <a:rPr lang="en-US" sz="1400" b="0" baseline="0" dirty="0">
                          <a:effectLst/>
                          <a:latin typeface="Calibri" panose="020F0502020204030204" pitchFamily="34" charset="0"/>
                          <a:ea typeface="Calibri" panose="020F0502020204030204" pitchFamily="34" charset="0"/>
                          <a:cs typeface="Times New Roman" panose="02020603050405020304" pitchFamily="18" charset="0"/>
                        </a:rPr>
                        <a:t>Remaining Budget left to spend. = Accounted Budget +/- Commitments +/- Year to date</a:t>
                      </a:r>
                    </a:p>
                  </a:txBody>
                  <a:tcPr marL="68580" marR="68580" marT="0" marB="0"/>
                </a:tc>
                <a:extLst>
                  <a:ext uri="{0D108BD9-81ED-4DB2-BD59-A6C34878D82A}">
                    <a16:rowId xmlns:a16="http://schemas.microsoft.com/office/drawing/2014/main" val="2665138462"/>
                  </a:ext>
                </a:extLst>
              </a:tr>
            </a:tbl>
          </a:graphicData>
        </a:graphic>
      </p:graphicFrame>
      <p:sp>
        <p:nvSpPr>
          <p:cNvPr id="9" name="TextBox 8"/>
          <p:cNvSpPr txBox="1"/>
          <p:nvPr/>
        </p:nvSpPr>
        <p:spPr>
          <a:xfrm>
            <a:off x="3495367" y="221226"/>
            <a:ext cx="5265175" cy="383458"/>
          </a:xfrm>
          <a:prstGeom prst="rect">
            <a:avLst/>
          </a:prstGeom>
          <a:noFill/>
        </p:spPr>
        <p:txBody>
          <a:bodyPr wrap="square" rtlCol="0">
            <a:spAutoFit/>
          </a:bodyPr>
          <a:lstStyle/>
          <a:p>
            <a:r>
              <a:rPr lang="en-US" dirty="0"/>
              <a:t>Description of Operating Ledger Data Columns</a:t>
            </a:r>
          </a:p>
        </p:txBody>
      </p:sp>
      <p:sp>
        <p:nvSpPr>
          <p:cNvPr id="3" name="Slide Number Placeholder 2">
            <a:extLst>
              <a:ext uri="{FF2B5EF4-FFF2-40B4-BE49-F238E27FC236}">
                <a16:creationId xmlns:a16="http://schemas.microsoft.com/office/drawing/2014/main" id="{4F97D34E-0FF0-DE3F-A733-0A2482A94632}"/>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4789043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TM04033921[[fn=Damask]]</Template>
  <TotalTime>2395</TotalTime>
  <Words>960</Words>
  <Application>Microsoft Macintosh PowerPoint</Application>
  <PresentationFormat>Widescreen</PresentationFormat>
  <Paragraphs>196</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Bookman Old Style</vt:lpstr>
      <vt:lpstr>Calibri</vt:lpstr>
      <vt:lpstr>Courier New</vt:lpstr>
      <vt:lpstr>Rockwell</vt:lpstr>
      <vt:lpstr>Times New Roman</vt:lpstr>
      <vt:lpstr>Damask</vt:lpstr>
      <vt:lpstr>How to perform a budget query in self service</vt:lpstr>
      <vt:lpstr>Accessing Banner 9 self-service</vt:lpstr>
      <vt:lpstr>Getting Started</vt:lpstr>
      <vt:lpstr>My finance query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budget query</vt:lpstr>
      <vt:lpstr>After you submit your budget query, the results display</vt:lpstr>
      <vt:lpstr>PowerPoint Presentation</vt:lpstr>
      <vt:lpstr>Clicking on the blue document codes will take you to a PDF of document</vt:lpstr>
      <vt:lpstr>To Create a SAveD Query,  click on the Save Icon</vt:lpstr>
      <vt:lpstr>To view Save Query</vt:lpstr>
      <vt:lpstr>My finance query</vt:lpstr>
      <vt:lpstr>PowerPoint Presentation</vt:lpstr>
    </vt:vector>
  </TitlesOfParts>
  <Company>Washburn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 requisition in self serve</dc:title>
  <dc:creator>kari.hachiya@washburn.edu</dc:creator>
  <cp:lastModifiedBy>Emily DeShazer</cp:lastModifiedBy>
  <cp:revision>131</cp:revision>
  <cp:lastPrinted>2024-05-22T21:52:35Z</cp:lastPrinted>
  <dcterms:created xsi:type="dcterms:W3CDTF">2019-02-28T15:27:16Z</dcterms:created>
  <dcterms:modified xsi:type="dcterms:W3CDTF">2024-06-14T20:13:21Z</dcterms:modified>
</cp:coreProperties>
</file>